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46"/>
  </p:normalViewPr>
  <p:slideViewPr>
    <p:cSldViewPr snapToGrid="0">
      <p:cViewPr>
        <p:scale>
          <a:sx n="74" d="100"/>
          <a:sy n="74" d="100"/>
        </p:scale>
        <p:origin x="2016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477C0-7DE7-4B7C-9FBA-E9B544E596C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79A80E-EE3B-491F-AF97-671D0857C5CE}">
      <dgm:prSet/>
      <dgm:spPr/>
      <dgm:t>
        <a:bodyPr/>
        <a:lstStyle/>
        <a:p>
          <a:r>
            <a:rPr lang="en-US" b="1" dirty="0">
              <a:latin typeface=""/>
            </a:rPr>
            <a:t>Air-filled</a:t>
          </a:r>
          <a:r>
            <a:rPr lang="zh-CN" b="1" dirty="0">
              <a:latin typeface=""/>
            </a:rPr>
            <a:t> </a:t>
          </a:r>
          <a:r>
            <a:rPr lang="en-US" b="1" dirty="0">
              <a:latin typeface=""/>
            </a:rPr>
            <a:t>Floatation</a:t>
          </a:r>
          <a:r>
            <a:rPr lang="zh-CN" b="1" dirty="0">
              <a:latin typeface=""/>
            </a:rPr>
            <a:t> </a:t>
          </a:r>
          <a:r>
            <a:rPr lang="en-US" b="1" dirty="0">
              <a:latin typeface=""/>
            </a:rPr>
            <a:t>Devices</a:t>
          </a:r>
          <a:r>
            <a:rPr lang="en-US" altLang="zh-CN" b="1" dirty="0">
              <a:latin typeface=""/>
            </a:rPr>
            <a:t>:</a:t>
          </a:r>
        </a:p>
        <a:p>
          <a:r>
            <a:rPr lang="en-US" altLang="zh-CN" dirty="0">
              <a:latin typeface=""/>
            </a:rPr>
            <a:t>More</a:t>
          </a:r>
          <a:r>
            <a:rPr lang="zh-CN" altLang="en-US" dirty="0">
              <a:latin typeface=""/>
            </a:rPr>
            <a:t> </a:t>
          </a:r>
          <a:r>
            <a:rPr lang="en-US" altLang="zh-CN" dirty="0">
              <a:latin typeface=""/>
            </a:rPr>
            <a:t>durable,</a:t>
          </a:r>
          <a:r>
            <a:rPr lang="zh-CN" altLang="en-US" dirty="0">
              <a:latin typeface=""/>
            </a:rPr>
            <a:t> </a:t>
          </a:r>
          <a:r>
            <a:rPr lang="en-US" altLang="zh-CN" dirty="0">
              <a:latin typeface=""/>
            </a:rPr>
            <a:t>Cheaper</a:t>
          </a:r>
          <a:r>
            <a:rPr lang="zh-CN" altLang="en-US" dirty="0">
              <a:latin typeface=""/>
            </a:rPr>
            <a:t> </a:t>
          </a:r>
          <a:r>
            <a:rPr lang="en-US" altLang="zh-CN" dirty="0">
              <a:latin typeface=""/>
            </a:rPr>
            <a:t>in</a:t>
          </a:r>
          <a:r>
            <a:rPr lang="zh-CN" altLang="en-US" dirty="0">
              <a:latin typeface=""/>
            </a:rPr>
            <a:t> </a:t>
          </a:r>
          <a:r>
            <a:rPr lang="en-US" altLang="zh-CN" dirty="0">
              <a:latin typeface=""/>
            </a:rPr>
            <a:t>long-run</a:t>
          </a:r>
          <a:endParaRPr lang="en-US" dirty="0">
            <a:latin typeface=""/>
          </a:endParaRPr>
        </a:p>
      </dgm:t>
    </dgm:pt>
    <dgm:pt modelId="{E3535EB8-F497-4CEF-85D0-3299BF4D7260}" type="parTrans" cxnId="{D4DF59E2-82DE-4C8C-A3A6-D777EEB6AD71}">
      <dgm:prSet/>
      <dgm:spPr/>
      <dgm:t>
        <a:bodyPr/>
        <a:lstStyle/>
        <a:p>
          <a:endParaRPr lang="en-US"/>
        </a:p>
      </dgm:t>
    </dgm:pt>
    <dgm:pt modelId="{B0662B8C-E7C7-4783-9918-BA508C3A893F}" type="sibTrans" cxnId="{D4DF59E2-82DE-4C8C-A3A6-D777EEB6AD71}">
      <dgm:prSet/>
      <dgm:spPr/>
      <dgm:t>
        <a:bodyPr/>
        <a:lstStyle/>
        <a:p>
          <a:endParaRPr lang="en-US"/>
        </a:p>
      </dgm:t>
    </dgm:pt>
    <dgm:pt modelId="{008B39DD-BD24-4E41-ACF0-FF961B91E1F2}">
      <dgm:prSet/>
      <dgm:spPr/>
      <dgm:t>
        <a:bodyPr/>
        <a:lstStyle/>
        <a:p>
          <a:r>
            <a:rPr lang="en-CA" b="1" i="0" dirty="0">
              <a:latin typeface=""/>
            </a:rPr>
            <a:t>High-Density Polyethylene (HDPE) Floats</a:t>
          </a:r>
          <a:r>
            <a:rPr lang="en-US" altLang="zh-CN" b="1" i="0" dirty="0">
              <a:latin typeface=""/>
            </a:rPr>
            <a:t>:</a:t>
          </a:r>
        </a:p>
        <a:p>
          <a:r>
            <a:rPr lang="en-US" altLang="zh-CN" dirty="0">
              <a:latin typeface=""/>
            </a:rPr>
            <a:t>UV</a:t>
          </a:r>
          <a:r>
            <a:rPr lang="zh-CN" altLang="en-US" dirty="0">
              <a:latin typeface=""/>
            </a:rPr>
            <a:t> </a:t>
          </a:r>
          <a:r>
            <a:rPr lang="en-US" altLang="zh-CN" dirty="0">
              <a:latin typeface=""/>
            </a:rPr>
            <a:t>resistant,</a:t>
          </a:r>
          <a:r>
            <a:rPr lang="zh-CN" altLang="en-US" dirty="0">
              <a:latin typeface=""/>
            </a:rPr>
            <a:t> </a:t>
          </a:r>
          <a:r>
            <a:rPr lang="en-US" altLang="zh-CN" dirty="0">
              <a:latin typeface=""/>
            </a:rPr>
            <a:t>more</a:t>
          </a:r>
          <a:r>
            <a:rPr lang="zh-CN" altLang="en-US" dirty="0">
              <a:latin typeface=""/>
            </a:rPr>
            <a:t> </a:t>
          </a:r>
          <a:r>
            <a:rPr lang="en-US" altLang="zh-CN" dirty="0">
              <a:latin typeface=""/>
            </a:rPr>
            <a:t>durable</a:t>
          </a:r>
          <a:endParaRPr lang="en-US" dirty="0">
            <a:latin typeface=""/>
          </a:endParaRPr>
        </a:p>
      </dgm:t>
    </dgm:pt>
    <dgm:pt modelId="{634AB422-BBCC-473B-AF2D-C78B28551284}" type="parTrans" cxnId="{59497847-62F6-4EE3-90D9-5F8410037FF0}">
      <dgm:prSet/>
      <dgm:spPr/>
      <dgm:t>
        <a:bodyPr/>
        <a:lstStyle/>
        <a:p>
          <a:endParaRPr lang="en-US"/>
        </a:p>
      </dgm:t>
    </dgm:pt>
    <dgm:pt modelId="{A901DF6A-EBE0-419D-8284-4DEF5E5B4CBB}" type="sibTrans" cxnId="{59497847-62F6-4EE3-90D9-5F8410037FF0}">
      <dgm:prSet/>
      <dgm:spPr/>
      <dgm:t>
        <a:bodyPr/>
        <a:lstStyle/>
        <a:p>
          <a:endParaRPr lang="en-US"/>
        </a:p>
      </dgm:t>
    </dgm:pt>
    <dgm:pt modelId="{39D3079C-DD9C-4104-91FA-6B3C273F49A5}">
      <dgm:prSet/>
      <dgm:spPr/>
      <dgm:t>
        <a:bodyPr/>
        <a:lstStyle/>
        <a:p>
          <a:r>
            <a:rPr lang="en-CA" b="1" i="0" dirty="0">
              <a:latin typeface=""/>
            </a:rPr>
            <a:t>Concrete or Steel Structures</a:t>
          </a:r>
          <a:r>
            <a:rPr lang="zh-CN" b="1" i="0" dirty="0">
              <a:latin typeface=""/>
            </a:rPr>
            <a:t> </a:t>
          </a:r>
          <a:r>
            <a:rPr lang="en-US" b="1" i="0" dirty="0">
              <a:latin typeface=""/>
            </a:rPr>
            <a:t>to</a:t>
          </a:r>
          <a:r>
            <a:rPr lang="zh-CN" b="1" i="0" dirty="0">
              <a:latin typeface=""/>
            </a:rPr>
            <a:t> </a:t>
          </a:r>
          <a:r>
            <a:rPr lang="en-US" b="1" i="0" dirty="0">
              <a:latin typeface=""/>
            </a:rPr>
            <a:t>Encase</a:t>
          </a:r>
          <a:r>
            <a:rPr lang="zh-CN" b="1" i="0" dirty="0">
              <a:latin typeface=""/>
            </a:rPr>
            <a:t> </a:t>
          </a:r>
          <a:r>
            <a:rPr lang="en-US" b="1" i="0" dirty="0">
              <a:latin typeface=""/>
            </a:rPr>
            <a:t>Aquaculture</a:t>
          </a:r>
          <a:r>
            <a:rPr lang="zh-CN" b="1" i="0" dirty="0">
              <a:latin typeface=""/>
            </a:rPr>
            <a:t> </a:t>
          </a:r>
          <a:r>
            <a:rPr lang="en-US" b="1" dirty="0">
              <a:latin typeface=""/>
            </a:rPr>
            <a:t>Infrastructure</a:t>
          </a:r>
          <a:r>
            <a:rPr lang="en-US" altLang="zh-CN" b="1" dirty="0">
              <a:latin typeface=""/>
            </a:rPr>
            <a:t>:</a:t>
          </a:r>
        </a:p>
        <a:p>
          <a:r>
            <a:rPr lang="en-CA" dirty="0">
              <a:latin typeface=""/>
            </a:rPr>
            <a:t>exceptional durability and strength</a:t>
          </a:r>
          <a:r>
            <a:rPr lang="en-US" altLang="zh-CN" dirty="0">
              <a:latin typeface=""/>
            </a:rPr>
            <a:t>,</a:t>
          </a:r>
          <a:r>
            <a:rPr lang="zh-CN" altLang="en-US" dirty="0">
              <a:latin typeface=""/>
            </a:rPr>
            <a:t> </a:t>
          </a:r>
          <a:r>
            <a:rPr lang="en-US" altLang="zh-CN" dirty="0">
              <a:latin typeface=""/>
            </a:rPr>
            <a:t>higher</a:t>
          </a:r>
          <a:r>
            <a:rPr lang="zh-CN" altLang="en-US" dirty="0">
              <a:latin typeface=""/>
            </a:rPr>
            <a:t> </a:t>
          </a:r>
          <a:r>
            <a:rPr lang="en-US" altLang="zh-CN" dirty="0">
              <a:latin typeface=""/>
            </a:rPr>
            <a:t>cost</a:t>
          </a:r>
          <a:endParaRPr lang="en-US" b="0" dirty="0">
            <a:latin typeface=""/>
          </a:endParaRPr>
        </a:p>
      </dgm:t>
    </dgm:pt>
    <dgm:pt modelId="{DA0878C4-D632-447E-96E6-6F1BE6BB62D1}" type="parTrans" cxnId="{0D8A5384-2F69-4A6D-BBF5-392F4B2DEB24}">
      <dgm:prSet/>
      <dgm:spPr/>
      <dgm:t>
        <a:bodyPr/>
        <a:lstStyle/>
        <a:p>
          <a:endParaRPr lang="en-US"/>
        </a:p>
      </dgm:t>
    </dgm:pt>
    <dgm:pt modelId="{E5103CE1-0B1A-469F-A48D-93313D1F0BBA}" type="sibTrans" cxnId="{0D8A5384-2F69-4A6D-BBF5-392F4B2DEB24}">
      <dgm:prSet/>
      <dgm:spPr/>
      <dgm:t>
        <a:bodyPr/>
        <a:lstStyle/>
        <a:p>
          <a:endParaRPr lang="en-US"/>
        </a:p>
      </dgm:t>
    </dgm:pt>
    <dgm:pt modelId="{A985AA99-5565-47ED-89C9-176F51531FB5}">
      <dgm:prSet/>
      <dgm:spPr/>
      <dgm:t>
        <a:bodyPr/>
        <a:lstStyle/>
        <a:p>
          <a:r>
            <a:rPr lang="en-CA" b="1" i="0" dirty="0">
              <a:latin typeface=""/>
            </a:rPr>
            <a:t>Natural Fiber Composites</a:t>
          </a:r>
          <a:r>
            <a:rPr lang="en-US" altLang="zh-CN" b="1" i="0" dirty="0">
              <a:latin typeface=""/>
            </a:rPr>
            <a:t>:</a:t>
          </a:r>
        </a:p>
        <a:p>
          <a:r>
            <a:rPr lang="en-US" altLang="zh-CN" b="0" dirty="0">
              <a:latin typeface=""/>
            </a:rPr>
            <a:t>Biodegradable</a:t>
          </a:r>
          <a:r>
            <a:rPr lang="zh-CN" altLang="en-US" b="0" dirty="0">
              <a:latin typeface=""/>
            </a:rPr>
            <a:t> </a:t>
          </a:r>
          <a:r>
            <a:rPr lang="en-US" altLang="zh-CN" b="0" dirty="0">
              <a:latin typeface=""/>
            </a:rPr>
            <a:t>and</a:t>
          </a:r>
          <a:r>
            <a:rPr lang="zh-CN" altLang="en-US" b="0" dirty="0">
              <a:latin typeface=""/>
            </a:rPr>
            <a:t> </a:t>
          </a:r>
          <a:r>
            <a:rPr lang="en-US" altLang="zh-CN" b="0" dirty="0">
              <a:latin typeface=""/>
            </a:rPr>
            <a:t>Renewable</a:t>
          </a:r>
          <a:r>
            <a:rPr lang="zh-CN" altLang="en-US" b="0" dirty="0">
              <a:latin typeface=""/>
            </a:rPr>
            <a:t> </a:t>
          </a:r>
          <a:endParaRPr lang="en-US" b="0" dirty="0">
            <a:latin typeface=""/>
          </a:endParaRPr>
        </a:p>
      </dgm:t>
    </dgm:pt>
    <dgm:pt modelId="{43E7CFCB-019A-4D2A-9E8A-C3D9717315CE}" type="parTrans" cxnId="{E9504157-029E-49AF-8AF6-6464DC5F5262}">
      <dgm:prSet/>
      <dgm:spPr/>
      <dgm:t>
        <a:bodyPr/>
        <a:lstStyle/>
        <a:p>
          <a:endParaRPr lang="en-US"/>
        </a:p>
      </dgm:t>
    </dgm:pt>
    <dgm:pt modelId="{D353ADAB-FF2C-47EE-84BF-176555139FCC}" type="sibTrans" cxnId="{E9504157-029E-49AF-8AF6-6464DC5F5262}">
      <dgm:prSet/>
      <dgm:spPr/>
      <dgm:t>
        <a:bodyPr/>
        <a:lstStyle/>
        <a:p>
          <a:endParaRPr lang="en-US"/>
        </a:p>
      </dgm:t>
    </dgm:pt>
    <dgm:pt modelId="{86235091-2DAF-DC43-8241-DF313C669B21}" type="pres">
      <dgm:prSet presAssocID="{AF0477C0-7DE7-4B7C-9FBA-E9B544E596CC}" presName="vert0" presStyleCnt="0">
        <dgm:presLayoutVars>
          <dgm:dir/>
          <dgm:animOne val="branch"/>
          <dgm:animLvl val="lvl"/>
        </dgm:presLayoutVars>
      </dgm:prSet>
      <dgm:spPr/>
    </dgm:pt>
    <dgm:pt modelId="{30866BE4-DCAC-F244-AA3B-C5563BBDB3B7}" type="pres">
      <dgm:prSet presAssocID="{1679A80E-EE3B-491F-AF97-671D0857C5CE}" presName="thickLine" presStyleLbl="alignNode1" presStyleIdx="0" presStyleCnt="4"/>
      <dgm:spPr/>
    </dgm:pt>
    <dgm:pt modelId="{BC6B0642-DE31-A24C-8CD4-702AEB4DA582}" type="pres">
      <dgm:prSet presAssocID="{1679A80E-EE3B-491F-AF97-671D0857C5CE}" presName="horz1" presStyleCnt="0"/>
      <dgm:spPr/>
    </dgm:pt>
    <dgm:pt modelId="{C9CBE0E9-0D86-A041-BC49-CAB609B8D60C}" type="pres">
      <dgm:prSet presAssocID="{1679A80E-EE3B-491F-AF97-671D0857C5CE}" presName="tx1" presStyleLbl="revTx" presStyleIdx="0" presStyleCnt="4"/>
      <dgm:spPr/>
    </dgm:pt>
    <dgm:pt modelId="{19B60D86-64B9-EE4B-AC10-F99A1DE3993D}" type="pres">
      <dgm:prSet presAssocID="{1679A80E-EE3B-491F-AF97-671D0857C5CE}" presName="vert1" presStyleCnt="0"/>
      <dgm:spPr/>
    </dgm:pt>
    <dgm:pt modelId="{6BDA819D-57F5-5842-A517-896D8DD92CA4}" type="pres">
      <dgm:prSet presAssocID="{008B39DD-BD24-4E41-ACF0-FF961B91E1F2}" presName="thickLine" presStyleLbl="alignNode1" presStyleIdx="1" presStyleCnt="4"/>
      <dgm:spPr/>
    </dgm:pt>
    <dgm:pt modelId="{D9690935-6AF4-E940-B915-8DA76C8B3F68}" type="pres">
      <dgm:prSet presAssocID="{008B39DD-BD24-4E41-ACF0-FF961B91E1F2}" presName="horz1" presStyleCnt="0"/>
      <dgm:spPr/>
    </dgm:pt>
    <dgm:pt modelId="{3D3426EE-A3DF-384B-B4A7-6C14D2A12F7E}" type="pres">
      <dgm:prSet presAssocID="{008B39DD-BD24-4E41-ACF0-FF961B91E1F2}" presName="tx1" presStyleLbl="revTx" presStyleIdx="1" presStyleCnt="4"/>
      <dgm:spPr/>
    </dgm:pt>
    <dgm:pt modelId="{832B0946-0D3B-914F-ADFA-76D5DA603395}" type="pres">
      <dgm:prSet presAssocID="{008B39DD-BD24-4E41-ACF0-FF961B91E1F2}" presName="vert1" presStyleCnt="0"/>
      <dgm:spPr/>
    </dgm:pt>
    <dgm:pt modelId="{571C661A-81EB-8149-8AF8-996E949C457E}" type="pres">
      <dgm:prSet presAssocID="{39D3079C-DD9C-4104-91FA-6B3C273F49A5}" presName="thickLine" presStyleLbl="alignNode1" presStyleIdx="2" presStyleCnt="4"/>
      <dgm:spPr/>
    </dgm:pt>
    <dgm:pt modelId="{E162D9D7-C90C-4348-B485-75660E2F637D}" type="pres">
      <dgm:prSet presAssocID="{39D3079C-DD9C-4104-91FA-6B3C273F49A5}" presName="horz1" presStyleCnt="0"/>
      <dgm:spPr/>
    </dgm:pt>
    <dgm:pt modelId="{5368C623-4862-BD45-9051-B013690E841B}" type="pres">
      <dgm:prSet presAssocID="{39D3079C-DD9C-4104-91FA-6B3C273F49A5}" presName="tx1" presStyleLbl="revTx" presStyleIdx="2" presStyleCnt="4"/>
      <dgm:spPr/>
    </dgm:pt>
    <dgm:pt modelId="{6BF165CE-FF66-9240-A072-A580C2BCCA9C}" type="pres">
      <dgm:prSet presAssocID="{39D3079C-DD9C-4104-91FA-6B3C273F49A5}" presName="vert1" presStyleCnt="0"/>
      <dgm:spPr/>
    </dgm:pt>
    <dgm:pt modelId="{803B21C6-A86D-1949-B6F1-4E934B737DEA}" type="pres">
      <dgm:prSet presAssocID="{A985AA99-5565-47ED-89C9-176F51531FB5}" presName="thickLine" presStyleLbl="alignNode1" presStyleIdx="3" presStyleCnt="4"/>
      <dgm:spPr/>
    </dgm:pt>
    <dgm:pt modelId="{6DD2DE96-C27B-ED43-9CB2-6E127665F625}" type="pres">
      <dgm:prSet presAssocID="{A985AA99-5565-47ED-89C9-176F51531FB5}" presName="horz1" presStyleCnt="0"/>
      <dgm:spPr/>
    </dgm:pt>
    <dgm:pt modelId="{AF9E1816-B9AA-2A44-B7A6-26E63776E97B}" type="pres">
      <dgm:prSet presAssocID="{A985AA99-5565-47ED-89C9-176F51531FB5}" presName="tx1" presStyleLbl="revTx" presStyleIdx="3" presStyleCnt="4"/>
      <dgm:spPr/>
    </dgm:pt>
    <dgm:pt modelId="{35D82C02-0B52-E84D-92BC-BCFC06F62C70}" type="pres">
      <dgm:prSet presAssocID="{A985AA99-5565-47ED-89C9-176F51531FB5}" presName="vert1" presStyleCnt="0"/>
      <dgm:spPr/>
    </dgm:pt>
  </dgm:ptLst>
  <dgm:cxnLst>
    <dgm:cxn modelId="{C4D80B12-D0DC-AE41-87C5-26BC642C0A6F}" type="presOf" srcId="{1679A80E-EE3B-491F-AF97-671D0857C5CE}" destId="{C9CBE0E9-0D86-A041-BC49-CAB609B8D60C}" srcOrd="0" destOrd="0" presId="urn:microsoft.com/office/officeart/2008/layout/LinedList"/>
    <dgm:cxn modelId="{F61A762E-C60A-6646-ACC7-F8756A2CC116}" type="presOf" srcId="{008B39DD-BD24-4E41-ACF0-FF961B91E1F2}" destId="{3D3426EE-A3DF-384B-B4A7-6C14D2A12F7E}" srcOrd="0" destOrd="0" presId="urn:microsoft.com/office/officeart/2008/layout/LinedList"/>
    <dgm:cxn modelId="{B1C38232-0F49-D645-8BF5-BB06A3F98E45}" type="presOf" srcId="{A985AA99-5565-47ED-89C9-176F51531FB5}" destId="{AF9E1816-B9AA-2A44-B7A6-26E63776E97B}" srcOrd="0" destOrd="0" presId="urn:microsoft.com/office/officeart/2008/layout/LinedList"/>
    <dgm:cxn modelId="{59497847-62F6-4EE3-90D9-5F8410037FF0}" srcId="{AF0477C0-7DE7-4B7C-9FBA-E9B544E596CC}" destId="{008B39DD-BD24-4E41-ACF0-FF961B91E1F2}" srcOrd="1" destOrd="0" parTransId="{634AB422-BBCC-473B-AF2D-C78B28551284}" sibTransId="{A901DF6A-EBE0-419D-8284-4DEF5E5B4CBB}"/>
    <dgm:cxn modelId="{F0BFD44A-E0F6-0D4F-AFB0-C0C8E0F6F0F9}" type="presOf" srcId="{39D3079C-DD9C-4104-91FA-6B3C273F49A5}" destId="{5368C623-4862-BD45-9051-B013690E841B}" srcOrd="0" destOrd="0" presId="urn:microsoft.com/office/officeart/2008/layout/LinedList"/>
    <dgm:cxn modelId="{E9504157-029E-49AF-8AF6-6464DC5F5262}" srcId="{AF0477C0-7DE7-4B7C-9FBA-E9B544E596CC}" destId="{A985AA99-5565-47ED-89C9-176F51531FB5}" srcOrd="3" destOrd="0" parTransId="{43E7CFCB-019A-4D2A-9E8A-C3D9717315CE}" sibTransId="{D353ADAB-FF2C-47EE-84BF-176555139FCC}"/>
    <dgm:cxn modelId="{0D8A5384-2F69-4A6D-BBF5-392F4B2DEB24}" srcId="{AF0477C0-7DE7-4B7C-9FBA-E9B544E596CC}" destId="{39D3079C-DD9C-4104-91FA-6B3C273F49A5}" srcOrd="2" destOrd="0" parTransId="{DA0878C4-D632-447E-96E6-6F1BE6BB62D1}" sibTransId="{E5103CE1-0B1A-469F-A48D-93313D1F0BBA}"/>
    <dgm:cxn modelId="{6517FBC4-B841-4D49-9985-6EC413BE0113}" type="presOf" srcId="{AF0477C0-7DE7-4B7C-9FBA-E9B544E596CC}" destId="{86235091-2DAF-DC43-8241-DF313C669B21}" srcOrd="0" destOrd="0" presId="urn:microsoft.com/office/officeart/2008/layout/LinedList"/>
    <dgm:cxn modelId="{D4DF59E2-82DE-4C8C-A3A6-D777EEB6AD71}" srcId="{AF0477C0-7DE7-4B7C-9FBA-E9B544E596CC}" destId="{1679A80E-EE3B-491F-AF97-671D0857C5CE}" srcOrd="0" destOrd="0" parTransId="{E3535EB8-F497-4CEF-85D0-3299BF4D7260}" sibTransId="{B0662B8C-E7C7-4783-9918-BA508C3A893F}"/>
    <dgm:cxn modelId="{94F6074F-E418-8142-BB88-9B835A8B9439}" type="presParOf" srcId="{86235091-2DAF-DC43-8241-DF313C669B21}" destId="{30866BE4-DCAC-F244-AA3B-C5563BBDB3B7}" srcOrd="0" destOrd="0" presId="urn:microsoft.com/office/officeart/2008/layout/LinedList"/>
    <dgm:cxn modelId="{BC99FA7D-496E-F641-9C23-FD3F418B657D}" type="presParOf" srcId="{86235091-2DAF-DC43-8241-DF313C669B21}" destId="{BC6B0642-DE31-A24C-8CD4-702AEB4DA582}" srcOrd="1" destOrd="0" presId="urn:microsoft.com/office/officeart/2008/layout/LinedList"/>
    <dgm:cxn modelId="{4F4A878E-0DDF-624A-B8F3-5EBB73192FE9}" type="presParOf" srcId="{BC6B0642-DE31-A24C-8CD4-702AEB4DA582}" destId="{C9CBE0E9-0D86-A041-BC49-CAB609B8D60C}" srcOrd="0" destOrd="0" presId="urn:microsoft.com/office/officeart/2008/layout/LinedList"/>
    <dgm:cxn modelId="{77E5D167-0B47-CD43-9A71-D172FD67517C}" type="presParOf" srcId="{BC6B0642-DE31-A24C-8CD4-702AEB4DA582}" destId="{19B60D86-64B9-EE4B-AC10-F99A1DE3993D}" srcOrd="1" destOrd="0" presId="urn:microsoft.com/office/officeart/2008/layout/LinedList"/>
    <dgm:cxn modelId="{3C1619A3-FE22-FF49-84D9-6A860C8556D3}" type="presParOf" srcId="{86235091-2DAF-DC43-8241-DF313C669B21}" destId="{6BDA819D-57F5-5842-A517-896D8DD92CA4}" srcOrd="2" destOrd="0" presId="urn:microsoft.com/office/officeart/2008/layout/LinedList"/>
    <dgm:cxn modelId="{802043D7-BDBC-6A4B-86E7-B9B38F4BA9F0}" type="presParOf" srcId="{86235091-2DAF-DC43-8241-DF313C669B21}" destId="{D9690935-6AF4-E940-B915-8DA76C8B3F68}" srcOrd="3" destOrd="0" presId="urn:microsoft.com/office/officeart/2008/layout/LinedList"/>
    <dgm:cxn modelId="{DF152473-7AC9-5442-98E8-B9B24EF952DB}" type="presParOf" srcId="{D9690935-6AF4-E940-B915-8DA76C8B3F68}" destId="{3D3426EE-A3DF-384B-B4A7-6C14D2A12F7E}" srcOrd="0" destOrd="0" presId="urn:microsoft.com/office/officeart/2008/layout/LinedList"/>
    <dgm:cxn modelId="{A04CD89B-3084-6344-B8FE-5B2C79230E56}" type="presParOf" srcId="{D9690935-6AF4-E940-B915-8DA76C8B3F68}" destId="{832B0946-0D3B-914F-ADFA-76D5DA603395}" srcOrd="1" destOrd="0" presId="urn:microsoft.com/office/officeart/2008/layout/LinedList"/>
    <dgm:cxn modelId="{FAADA174-B448-9745-BB76-6A4C11021496}" type="presParOf" srcId="{86235091-2DAF-DC43-8241-DF313C669B21}" destId="{571C661A-81EB-8149-8AF8-996E949C457E}" srcOrd="4" destOrd="0" presId="urn:microsoft.com/office/officeart/2008/layout/LinedList"/>
    <dgm:cxn modelId="{A907AADB-2C45-704A-BB8D-1E312C6DEDA0}" type="presParOf" srcId="{86235091-2DAF-DC43-8241-DF313C669B21}" destId="{E162D9D7-C90C-4348-B485-75660E2F637D}" srcOrd="5" destOrd="0" presId="urn:microsoft.com/office/officeart/2008/layout/LinedList"/>
    <dgm:cxn modelId="{629E9C4A-C338-5F47-BE71-C426D60F8B6E}" type="presParOf" srcId="{E162D9D7-C90C-4348-B485-75660E2F637D}" destId="{5368C623-4862-BD45-9051-B013690E841B}" srcOrd="0" destOrd="0" presId="urn:microsoft.com/office/officeart/2008/layout/LinedList"/>
    <dgm:cxn modelId="{43E4C1DC-E7C6-784F-A676-0682B961FFBA}" type="presParOf" srcId="{E162D9D7-C90C-4348-B485-75660E2F637D}" destId="{6BF165CE-FF66-9240-A072-A580C2BCCA9C}" srcOrd="1" destOrd="0" presId="urn:microsoft.com/office/officeart/2008/layout/LinedList"/>
    <dgm:cxn modelId="{AD37BD80-6764-3D4C-AC66-5A4A017E0C9F}" type="presParOf" srcId="{86235091-2DAF-DC43-8241-DF313C669B21}" destId="{803B21C6-A86D-1949-B6F1-4E934B737DEA}" srcOrd="6" destOrd="0" presId="urn:microsoft.com/office/officeart/2008/layout/LinedList"/>
    <dgm:cxn modelId="{D8E0D95F-F965-F942-A461-4AAB382EC15B}" type="presParOf" srcId="{86235091-2DAF-DC43-8241-DF313C669B21}" destId="{6DD2DE96-C27B-ED43-9CB2-6E127665F625}" srcOrd="7" destOrd="0" presId="urn:microsoft.com/office/officeart/2008/layout/LinedList"/>
    <dgm:cxn modelId="{51BD919F-BE47-524A-871B-237F672B16C8}" type="presParOf" srcId="{6DD2DE96-C27B-ED43-9CB2-6E127665F625}" destId="{AF9E1816-B9AA-2A44-B7A6-26E63776E97B}" srcOrd="0" destOrd="0" presId="urn:microsoft.com/office/officeart/2008/layout/LinedList"/>
    <dgm:cxn modelId="{1D1202F9-5D20-024A-906D-CF1E459DF99A}" type="presParOf" srcId="{6DD2DE96-C27B-ED43-9CB2-6E127665F625}" destId="{35D82C02-0B52-E84D-92BC-BCFC06F62C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6BE4-DCAC-F244-AA3B-C5563BBDB3B7}">
      <dsp:nvSpPr>
        <dsp:cNvPr id="0" name=""/>
        <dsp:cNvSpPr/>
      </dsp:nvSpPr>
      <dsp:spPr>
        <a:xfrm>
          <a:off x="0" y="0"/>
          <a:ext cx="66040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BE0E9-0D86-A041-BC49-CAB609B8D60C}">
      <dsp:nvSpPr>
        <dsp:cNvPr id="0" name=""/>
        <dsp:cNvSpPr/>
      </dsp:nvSpPr>
      <dsp:spPr>
        <a:xfrm>
          <a:off x="0" y="0"/>
          <a:ext cx="6604061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"/>
            </a:rPr>
            <a:t>Air-filled</a:t>
          </a:r>
          <a:r>
            <a:rPr lang="zh-CN" sz="2400" b="1" kern="1200" dirty="0">
              <a:latin typeface=""/>
            </a:rPr>
            <a:t> </a:t>
          </a:r>
          <a:r>
            <a:rPr lang="en-US" sz="2400" b="1" kern="1200" dirty="0">
              <a:latin typeface=""/>
            </a:rPr>
            <a:t>Floatation</a:t>
          </a:r>
          <a:r>
            <a:rPr lang="zh-CN" sz="2400" b="1" kern="1200" dirty="0">
              <a:latin typeface=""/>
            </a:rPr>
            <a:t> </a:t>
          </a:r>
          <a:r>
            <a:rPr lang="en-US" sz="2400" b="1" kern="1200" dirty="0">
              <a:latin typeface=""/>
            </a:rPr>
            <a:t>Devices</a:t>
          </a:r>
          <a:r>
            <a:rPr lang="en-US" altLang="zh-CN" sz="2400" b="1" kern="1200" dirty="0">
              <a:latin typeface="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"/>
            </a:rPr>
            <a:t>More</a:t>
          </a:r>
          <a:r>
            <a:rPr lang="zh-CN" altLang="en-US" sz="2400" kern="1200" dirty="0">
              <a:latin typeface=""/>
            </a:rPr>
            <a:t> </a:t>
          </a:r>
          <a:r>
            <a:rPr lang="en-US" altLang="zh-CN" sz="2400" kern="1200" dirty="0">
              <a:latin typeface=""/>
            </a:rPr>
            <a:t>durable,</a:t>
          </a:r>
          <a:r>
            <a:rPr lang="zh-CN" altLang="en-US" sz="2400" kern="1200" dirty="0">
              <a:latin typeface=""/>
            </a:rPr>
            <a:t> </a:t>
          </a:r>
          <a:r>
            <a:rPr lang="en-US" altLang="zh-CN" sz="2400" kern="1200" dirty="0">
              <a:latin typeface=""/>
            </a:rPr>
            <a:t>Cheaper</a:t>
          </a:r>
          <a:r>
            <a:rPr lang="zh-CN" altLang="en-US" sz="2400" kern="1200" dirty="0">
              <a:latin typeface=""/>
            </a:rPr>
            <a:t> </a:t>
          </a:r>
          <a:r>
            <a:rPr lang="en-US" altLang="zh-CN" sz="2400" kern="1200" dirty="0">
              <a:latin typeface=""/>
            </a:rPr>
            <a:t>in</a:t>
          </a:r>
          <a:r>
            <a:rPr lang="zh-CN" altLang="en-US" sz="2400" kern="1200" dirty="0">
              <a:latin typeface=""/>
            </a:rPr>
            <a:t> </a:t>
          </a:r>
          <a:r>
            <a:rPr lang="en-US" altLang="zh-CN" sz="2400" kern="1200" dirty="0">
              <a:latin typeface=""/>
            </a:rPr>
            <a:t>long-run</a:t>
          </a:r>
          <a:endParaRPr lang="en-US" sz="2400" kern="1200" dirty="0">
            <a:latin typeface=""/>
          </a:endParaRPr>
        </a:p>
      </dsp:txBody>
      <dsp:txXfrm>
        <a:off x="0" y="0"/>
        <a:ext cx="6604061" cy="1397336"/>
      </dsp:txXfrm>
    </dsp:sp>
    <dsp:sp modelId="{6BDA819D-57F5-5842-A517-896D8DD92CA4}">
      <dsp:nvSpPr>
        <dsp:cNvPr id="0" name=""/>
        <dsp:cNvSpPr/>
      </dsp:nvSpPr>
      <dsp:spPr>
        <a:xfrm>
          <a:off x="0" y="1397336"/>
          <a:ext cx="6604061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426EE-A3DF-384B-B4A7-6C14D2A12F7E}">
      <dsp:nvSpPr>
        <dsp:cNvPr id="0" name=""/>
        <dsp:cNvSpPr/>
      </dsp:nvSpPr>
      <dsp:spPr>
        <a:xfrm>
          <a:off x="0" y="1397336"/>
          <a:ext cx="6604061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i="0" kern="1200" dirty="0">
              <a:latin typeface=""/>
            </a:rPr>
            <a:t>High-Density Polyethylene (HDPE) Floats</a:t>
          </a:r>
          <a:r>
            <a:rPr lang="en-US" altLang="zh-CN" sz="2400" b="1" i="0" kern="1200" dirty="0">
              <a:latin typeface="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"/>
            </a:rPr>
            <a:t>UV</a:t>
          </a:r>
          <a:r>
            <a:rPr lang="zh-CN" altLang="en-US" sz="2400" kern="1200" dirty="0">
              <a:latin typeface=""/>
            </a:rPr>
            <a:t> </a:t>
          </a:r>
          <a:r>
            <a:rPr lang="en-US" altLang="zh-CN" sz="2400" kern="1200" dirty="0">
              <a:latin typeface=""/>
            </a:rPr>
            <a:t>resistant,</a:t>
          </a:r>
          <a:r>
            <a:rPr lang="zh-CN" altLang="en-US" sz="2400" kern="1200" dirty="0">
              <a:latin typeface=""/>
            </a:rPr>
            <a:t> </a:t>
          </a:r>
          <a:r>
            <a:rPr lang="en-US" altLang="zh-CN" sz="2400" kern="1200" dirty="0">
              <a:latin typeface=""/>
            </a:rPr>
            <a:t>more</a:t>
          </a:r>
          <a:r>
            <a:rPr lang="zh-CN" altLang="en-US" sz="2400" kern="1200" dirty="0">
              <a:latin typeface=""/>
            </a:rPr>
            <a:t> </a:t>
          </a:r>
          <a:r>
            <a:rPr lang="en-US" altLang="zh-CN" sz="2400" kern="1200" dirty="0">
              <a:latin typeface=""/>
            </a:rPr>
            <a:t>durable</a:t>
          </a:r>
          <a:endParaRPr lang="en-US" sz="2400" kern="1200" dirty="0">
            <a:latin typeface=""/>
          </a:endParaRPr>
        </a:p>
      </dsp:txBody>
      <dsp:txXfrm>
        <a:off x="0" y="1397336"/>
        <a:ext cx="6604061" cy="1397336"/>
      </dsp:txXfrm>
    </dsp:sp>
    <dsp:sp modelId="{571C661A-81EB-8149-8AF8-996E949C457E}">
      <dsp:nvSpPr>
        <dsp:cNvPr id="0" name=""/>
        <dsp:cNvSpPr/>
      </dsp:nvSpPr>
      <dsp:spPr>
        <a:xfrm>
          <a:off x="0" y="2794673"/>
          <a:ext cx="6604061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8C623-4862-BD45-9051-B013690E841B}">
      <dsp:nvSpPr>
        <dsp:cNvPr id="0" name=""/>
        <dsp:cNvSpPr/>
      </dsp:nvSpPr>
      <dsp:spPr>
        <a:xfrm>
          <a:off x="0" y="2794673"/>
          <a:ext cx="6604061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i="0" kern="1200" dirty="0">
              <a:latin typeface=""/>
            </a:rPr>
            <a:t>Concrete or Steel Structures</a:t>
          </a:r>
          <a:r>
            <a:rPr lang="zh-CN" sz="2400" b="1" i="0" kern="1200" dirty="0">
              <a:latin typeface=""/>
            </a:rPr>
            <a:t> </a:t>
          </a:r>
          <a:r>
            <a:rPr lang="en-US" sz="2400" b="1" i="0" kern="1200" dirty="0">
              <a:latin typeface=""/>
            </a:rPr>
            <a:t>to</a:t>
          </a:r>
          <a:r>
            <a:rPr lang="zh-CN" sz="2400" b="1" i="0" kern="1200" dirty="0">
              <a:latin typeface=""/>
            </a:rPr>
            <a:t> </a:t>
          </a:r>
          <a:r>
            <a:rPr lang="en-US" sz="2400" b="1" i="0" kern="1200" dirty="0">
              <a:latin typeface=""/>
            </a:rPr>
            <a:t>Encase</a:t>
          </a:r>
          <a:r>
            <a:rPr lang="zh-CN" sz="2400" b="1" i="0" kern="1200" dirty="0">
              <a:latin typeface=""/>
            </a:rPr>
            <a:t> </a:t>
          </a:r>
          <a:r>
            <a:rPr lang="en-US" sz="2400" b="1" i="0" kern="1200" dirty="0">
              <a:latin typeface=""/>
            </a:rPr>
            <a:t>Aquaculture</a:t>
          </a:r>
          <a:r>
            <a:rPr lang="zh-CN" sz="2400" b="1" i="0" kern="1200" dirty="0">
              <a:latin typeface=""/>
            </a:rPr>
            <a:t> </a:t>
          </a:r>
          <a:r>
            <a:rPr lang="en-US" sz="2400" b="1" kern="1200" dirty="0">
              <a:latin typeface=""/>
            </a:rPr>
            <a:t>Infrastructure</a:t>
          </a:r>
          <a:r>
            <a:rPr lang="en-US" altLang="zh-CN" sz="2400" b="1" kern="1200" dirty="0">
              <a:latin typeface="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"/>
            </a:rPr>
            <a:t>exceptional durability and strength</a:t>
          </a:r>
          <a:r>
            <a:rPr lang="en-US" altLang="zh-CN" sz="2400" kern="1200" dirty="0">
              <a:latin typeface=""/>
            </a:rPr>
            <a:t>,</a:t>
          </a:r>
          <a:r>
            <a:rPr lang="zh-CN" altLang="en-US" sz="2400" kern="1200" dirty="0">
              <a:latin typeface=""/>
            </a:rPr>
            <a:t> </a:t>
          </a:r>
          <a:r>
            <a:rPr lang="en-US" altLang="zh-CN" sz="2400" kern="1200" dirty="0">
              <a:latin typeface=""/>
            </a:rPr>
            <a:t>higher</a:t>
          </a:r>
          <a:r>
            <a:rPr lang="zh-CN" altLang="en-US" sz="2400" kern="1200" dirty="0">
              <a:latin typeface=""/>
            </a:rPr>
            <a:t> </a:t>
          </a:r>
          <a:r>
            <a:rPr lang="en-US" altLang="zh-CN" sz="2400" kern="1200" dirty="0">
              <a:latin typeface=""/>
            </a:rPr>
            <a:t>cost</a:t>
          </a:r>
          <a:endParaRPr lang="en-US" sz="2400" b="0" kern="1200" dirty="0">
            <a:latin typeface=""/>
          </a:endParaRPr>
        </a:p>
      </dsp:txBody>
      <dsp:txXfrm>
        <a:off x="0" y="2794673"/>
        <a:ext cx="6604061" cy="1397336"/>
      </dsp:txXfrm>
    </dsp:sp>
    <dsp:sp modelId="{803B21C6-A86D-1949-B6F1-4E934B737DEA}">
      <dsp:nvSpPr>
        <dsp:cNvPr id="0" name=""/>
        <dsp:cNvSpPr/>
      </dsp:nvSpPr>
      <dsp:spPr>
        <a:xfrm>
          <a:off x="0" y="4192010"/>
          <a:ext cx="6604061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E1816-B9AA-2A44-B7A6-26E63776E97B}">
      <dsp:nvSpPr>
        <dsp:cNvPr id="0" name=""/>
        <dsp:cNvSpPr/>
      </dsp:nvSpPr>
      <dsp:spPr>
        <a:xfrm>
          <a:off x="0" y="4192010"/>
          <a:ext cx="6604061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i="0" kern="1200" dirty="0">
              <a:latin typeface=""/>
            </a:rPr>
            <a:t>Natural Fiber Composites</a:t>
          </a:r>
          <a:r>
            <a:rPr lang="en-US" altLang="zh-CN" sz="2400" b="1" i="0" kern="1200" dirty="0">
              <a:latin typeface="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0" kern="1200" dirty="0">
              <a:latin typeface=""/>
            </a:rPr>
            <a:t>Biodegradable</a:t>
          </a:r>
          <a:r>
            <a:rPr lang="zh-CN" altLang="en-US" sz="2400" b="0" kern="1200" dirty="0">
              <a:latin typeface=""/>
            </a:rPr>
            <a:t> </a:t>
          </a:r>
          <a:r>
            <a:rPr lang="en-US" altLang="zh-CN" sz="2400" b="0" kern="1200" dirty="0">
              <a:latin typeface=""/>
            </a:rPr>
            <a:t>and</a:t>
          </a:r>
          <a:r>
            <a:rPr lang="zh-CN" altLang="en-US" sz="2400" b="0" kern="1200" dirty="0">
              <a:latin typeface=""/>
            </a:rPr>
            <a:t> </a:t>
          </a:r>
          <a:r>
            <a:rPr lang="en-US" altLang="zh-CN" sz="2400" b="0" kern="1200" dirty="0">
              <a:latin typeface=""/>
            </a:rPr>
            <a:t>Renewable</a:t>
          </a:r>
          <a:r>
            <a:rPr lang="zh-CN" altLang="en-US" sz="2400" b="0" kern="1200" dirty="0">
              <a:latin typeface=""/>
            </a:rPr>
            <a:t> </a:t>
          </a:r>
          <a:endParaRPr lang="en-US" sz="2400" b="0" kern="1200" dirty="0">
            <a:latin typeface=""/>
          </a:endParaRPr>
        </a:p>
      </dsp:txBody>
      <dsp:txXfrm>
        <a:off x="0" y="4192010"/>
        <a:ext cx="6604061" cy="1397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18EA-DC32-9854-9CDB-2DA76D919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04891-C783-2A95-EB11-DF7E082DE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9D617-0BCF-C5BF-A05B-BF24F2A1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1C6-C0DF-6A4D-9957-286884EDC156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8FFCD-00D8-9DB9-EF41-5BBF0EEE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88D73-3A36-388D-5245-0E0E830A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DE6F-A9DF-9140-9DA5-FED1B27B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CCFD5-6DFA-FC61-B68F-D9347C89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64A29-F736-2E1B-1CFD-B3C1FDD6A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0BFC1-CD52-0CC0-EF5C-4ABB9B26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1C6-C0DF-6A4D-9957-286884EDC156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B6661-0C64-1677-94C4-AB305985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90E09-4918-DC7B-04A7-C366B5C8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DE6F-A9DF-9140-9DA5-FED1B27B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C6784-2A87-A5A7-9822-291F0AC0E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AD9D7-EBA1-EE5B-947B-A1924449E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DE2B9-A386-CD41-A463-28F4B3E7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1C6-C0DF-6A4D-9957-286884EDC156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202EB-1275-8C16-BC13-4E264159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19110-4D09-2C14-AAC8-B85ADB55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DE6F-A9DF-9140-9DA5-FED1B27B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1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9768-CF5E-2139-9E1E-F6D56F75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65121-BCD0-CC4E-34D1-CA8C8E3AD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97E16-29D2-CC14-2D61-FDB89C72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1C6-C0DF-6A4D-9957-286884EDC156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58D0-47A8-BC16-B099-4B0FF211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5A735-3714-367C-69F5-D5E59B62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DE6F-A9DF-9140-9DA5-FED1B27B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A6F6-DFFB-DEDD-755E-EC7547F4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3F294-5D62-ACC1-2587-24B6D01FB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9A55C-4FCC-1DDF-76AC-403B17FC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1C6-C0DF-6A4D-9957-286884EDC156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05D15-DE07-26F6-EDC5-AA6AC604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39C3-7324-0F61-B217-B403CDA9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DE6F-A9DF-9140-9DA5-FED1B27B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7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8185-B4BE-7A32-5C1B-65F4CD79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EAAD-18B7-5BF6-67BB-0BFDC54A7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9209C-74E5-DA71-B2A2-CE9BC0CA8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64C1D-19F7-CF13-9787-98671E70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1C6-C0DF-6A4D-9957-286884EDC156}" type="datetimeFigureOut">
              <a:rPr lang="en-US" smtClean="0"/>
              <a:t>8/20/23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39C82-9446-81F2-5F66-DA3F84F6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44835-7446-1F79-E924-C3BA767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DE6F-A9DF-9140-9DA5-FED1B27B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2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46F7-7694-4104-7767-CA40421F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0223-2790-9432-428B-695CE2FF2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DC07E-F169-B489-F90D-6041ECD1E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265EF-FC86-EBEF-D464-E4515C904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554A8-2222-D80A-9EE8-23FF00CCA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C66413-9171-0C48-D792-5CC92BAB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1C6-C0DF-6A4D-9957-286884EDC156}" type="datetimeFigureOut">
              <a:rPr lang="en-US" smtClean="0"/>
              <a:t>8/20/23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D1DD4-F903-9D85-8460-DBFD713B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CA864-FBD1-7708-C3A6-C98953E3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DE6F-A9DF-9140-9DA5-FED1B27B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5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7289-6F65-A943-5C6B-C5F37AEA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EC596-1DAC-D4B3-FA49-69B2BB2D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1C6-C0DF-6A4D-9957-286884EDC156}" type="datetimeFigureOut">
              <a:rPr lang="en-US" smtClean="0"/>
              <a:t>8/20/23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6778D-DE24-5878-5202-A28281CF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E829C-E47C-98F3-315D-5D444A15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DE6F-A9DF-9140-9DA5-FED1B27B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3304D-14FC-4215-0C6E-E8CB25CA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1C6-C0DF-6A4D-9957-286884EDC156}" type="datetimeFigureOut">
              <a:rPr lang="en-US" smtClean="0"/>
              <a:t>8/20/23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39800-A3D4-A59B-4B2A-596A1FD7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6E091-573B-96F9-D579-D5AC1F39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DE6F-A9DF-9140-9DA5-FED1B27B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1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C060-EC50-E843-30A9-D001EEAC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DEBD-F6AE-7C72-6F01-802DE63C0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73489-3713-E7D3-DA2B-51F7DDC36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2E13E-90D0-A945-5DF1-5DE91530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1C6-C0DF-6A4D-9957-286884EDC156}" type="datetimeFigureOut">
              <a:rPr lang="en-US" smtClean="0"/>
              <a:t>8/20/23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82BFD-4CDB-0BE9-EE0F-0B944419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30390-8783-6B15-6954-1B591E27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DE6F-A9DF-9140-9DA5-FED1B27B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26C8E-E20D-584C-0B3D-9DDEBF91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9E057-7FFA-1FD3-C01A-D38F7C675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60F80-2463-E3D9-99B6-4B2408D8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550FF-663A-7AD1-61FF-49402CD4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1C6-C0DF-6A4D-9957-286884EDC156}" type="datetimeFigureOut">
              <a:rPr lang="en-US" smtClean="0"/>
              <a:t>8/20/23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2EFB3-5664-E6D9-DBF5-E5915ACF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C4574-DC59-86DA-A576-2E10DFCF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DE6F-A9DF-9140-9DA5-FED1B27B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8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245C7A-F308-DCA0-09DB-0E967BD5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71441-92FF-3150-F446-09B9FA830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F26A4-96F6-CF77-3160-F3C38003E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71C6-C0DF-6A4D-9957-286884EDC156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B31DA-8037-0E2C-02F4-AC41CEC44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5A9DD-1E4D-C4EC-D1CD-B1D6A9C50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ADE6F-A9DF-9140-9DA5-FED1B27B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ED36C-25B4-9AAB-64B2-73112FFC1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altLang="zh-CN" sz="4800">
                <a:solidFill>
                  <a:srgbClr val="FFFFFF"/>
                </a:solidFill>
                <a:latin typeface=""/>
              </a:rPr>
              <a:t>EPS</a:t>
            </a:r>
            <a:r>
              <a:rPr lang="zh-CN" altLang="en-US" sz="4800">
                <a:solidFill>
                  <a:srgbClr val="FFFFFF"/>
                </a:solidFill>
                <a:latin typeface=""/>
              </a:rPr>
              <a:t> </a:t>
            </a:r>
            <a:r>
              <a:rPr lang="en-US" altLang="zh-CN" sz="4800">
                <a:solidFill>
                  <a:srgbClr val="FFFFFF"/>
                </a:solidFill>
                <a:latin typeface=""/>
              </a:rPr>
              <a:t>and</a:t>
            </a:r>
            <a:r>
              <a:rPr lang="zh-CN" altLang="en-US" sz="4800">
                <a:solidFill>
                  <a:srgbClr val="FFFFFF"/>
                </a:solidFill>
                <a:latin typeface=""/>
              </a:rPr>
              <a:t> </a:t>
            </a:r>
            <a:r>
              <a:rPr lang="en-US" altLang="zh-CN" sz="4800">
                <a:solidFill>
                  <a:srgbClr val="FFFFFF"/>
                </a:solidFill>
                <a:latin typeface=""/>
              </a:rPr>
              <a:t>XPS</a:t>
            </a:r>
            <a:r>
              <a:rPr lang="zh-CN" altLang="en-US" sz="4800">
                <a:solidFill>
                  <a:srgbClr val="FFFFFF"/>
                </a:solidFill>
                <a:latin typeface=""/>
              </a:rPr>
              <a:t> </a:t>
            </a:r>
            <a:r>
              <a:rPr lang="en-US" altLang="zh-CN" sz="4800">
                <a:solidFill>
                  <a:srgbClr val="FFFFFF"/>
                </a:solidFill>
                <a:latin typeface=""/>
              </a:rPr>
              <a:t>Infrastructure</a:t>
            </a:r>
            <a:r>
              <a:rPr lang="zh-CN" altLang="en-US" sz="4800">
                <a:solidFill>
                  <a:srgbClr val="FFFFFF"/>
                </a:solidFill>
                <a:latin typeface=""/>
              </a:rPr>
              <a:t> </a:t>
            </a:r>
            <a:r>
              <a:rPr lang="en-US" altLang="zh-CN" sz="4800">
                <a:solidFill>
                  <a:srgbClr val="FFFFFF"/>
                </a:solidFill>
                <a:latin typeface=""/>
              </a:rPr>
              <a:t>Ban</a:t>
            </a:r>
            <a:endParaRPr lang="en-US" sz="4800">
              <a:solidFill>
                <a:srgbClr val="FFFFFF"/>
              </a:solidFill>
              <a:latin typeface="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FFDFB-49A0-24A1-C204-1E3E6802F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CN">
                <a:latin typeface=""/>
              </a:rPr>
              <a:t>Major</a:t>
            </a:r>
            <a:r>
              <a:rPr lang="zh-CN" altLang="en-US">
                <a:latin typeface=""/>
              </a:rPr>
              <a:t> </a:t>
            </a:r>
            <a:r>
              <a:rPr lang="en-US" altLang="zh-CN">
                <a:latin typeface=""/>
              </a:rPr>
              <a:t>Research</a:t>
            </a:r>
            <a:r>
              <a:rPr lang="zh-CN" altLang="en-US">
                <a:latin typeface=""/>
              </a:rPr>
              <a:t> </a:t>
            </a:r>
            <a:r>
              <a:rPr lang="en-US" altLang="zh-CN">
                <a:latin typeface=""/>
              </a:rPr>
              <a:t>Findings</a:t>
            </a:r>
            <a:endParaRPr lang="en-US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7883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77E1F-C2C2-BA00-4EF5-C0AB74631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altLang="zh-CN" sz="4000" b="1">
                <a:latin typeface=""/>
              </a:rPr>
              <a:t>Relevant</a:t>
            </a:r>
            <a:r>
              <a:rPr lang="zh-CN" altLang="en-US" sz="4000" b="1">
                <a:latin typeface=""/>
              </a:rPr>
              <a:t> </a:t>
            </a:r>
            <a:r>
              <a:rPr lang="en-US" altLang="zh-CN" sz="4000" b="1">
                <a:latin typeface=""/>
              </a:rPr>
              <a:t>Regulations</a:t>
            </a:r>
            <a:r>
              <a:rPr lang="zh-CN" altLang="en-US" sz="4000" b="1">
                <a:latin typeface=""/>
              </a:rPr>
              <a:t> </a:t>
            </a:r>
            <a:r>
              <a:rPr lang="en-US" altLang="zh-CN" sz="4000" b="1">
                <a:latin typeface=""/>
              </a:rPr>
              <a:t>on</a:t>
            </a:r>
            <a:r>
              <a:rPr lang="zh-CN" altLang="en-US" sz="4000" b="1">
                <a:latin typeface=""/>
              </a:rPr>
              <a:t> </a:t>
            </a:r>
            <a:r>
              <a:rPr lang="en-US" altLang="zh-CN" sz="4000" b="1">
                <a:latin typeface=""/>
              </a:rPr>
              <a:t>EPS/XPS</a:t>
            </a:r>
            <a:endParaRPr lang="en-US" sz="4000" b="1">
              <a:latin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2E544-1221-3D7F-CBDD-AC670C916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00623" cy="4303464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Zero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Plastic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Waste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</a:t>
            </a:r>
          </a:p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explicit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Regulations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EPS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XPS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aquatic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environments</a:t>
            </a:r>
          </a:p>
          <a:p>
            <a:pPr lvl="1"/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Fisheries</a:t>
            </a:r>
          </a:p>
          <a:p>
            <a:pPr lvl="1"/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Infrastructure</a:t>
            </a:r>
            <a:r>
              <a:rPr lang="zh-CN" altLang="en-US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Activities</a:t>
            </a:r>
          </a:p>
          <a:p>
            <a:pPr lvl="1"/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Dock</a:t>
            </a:r>
            <a:r>
              <a:rPr lang="zh-CN" altLang="en-US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Application</a:t>
            </a:r>
            <a:r>
              <a:rPr lang="zh-CN" altLang="en-US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Guidelines</a:t>
            </a:r>
          </a:p>
          <a:p>
            <a:pPr lvl="1"/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XPS</a:t>
            </a:r>
            <a:r>
              <a:rPr lang="zh-CN" altLang="en-US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zh-CN" altLang="en-US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EPS</a:t>
            </a:r>
            <a:r>
              <a:rPr lang="zh-CN" altLang="en-US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Management</a:t>
            </a:r>
          </a:p>
        </p:txBody>
      </p:sp>
      <p:pic>
        <p:nvPicPr>
          <p:cNvPr id="4" name="Picture 3" descr="Plastic bag floating over a reef in the ocean">
            <a:extLst>
              <a:ext uri="{FF2B5EF4-FFF2-40B4-BE49-F238E27FC236}">
                <a16:creationId xmlns:a16="http://schemas.microsoft.com/office/drawing/2014/main" id="{9C72E192-FD9F-ED89-FB3D-2A7BA346A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1" b="-2"/>
          <a:stretch/>
        </p:blipFill>
        <p:spPr>
          <a:xfrm>
            <a:off x="6935638" y="1904282"/>
            <a:ext cx="4418161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4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C99CA-ED0F-1873-188C-E7827703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83714"/>
            <a:ext cx="9906799" cy="1161688"/>
          </a:xfrm>
        </p:spPr>
        <p:txBody>
          <a:bodyPr anchor="ctr">
            <a:noAutofit/>
          </a:bodyPr>
          <a:lstStyle/>
          <a:p>
            <a:br>
              <a:rPr lang="en-US" altLang="zh-CN" sz="2800" dirty="0"/>
            </a:br>
            <a:r>
              <a:rPr lang="en-CA" sz="2800" b="1" dirty="0">
                <a:effectLst/>
                <a:latin typeface="Helvetica Neue" panose="02000503000000020004" pitchFamily="2" charset="0"/>
              </a:rPr>
              <a:t>Environmental Regulations:</a:t>
            </a:r>
            <a:r>
              <a:rPr lang="zh-CN" altLang="en-US" sz="2800" b="1" dirty="0">
                <a:effectLst/>
                <a:latin typeface="Helvetica Neue" panose="02000503000000020004" pitchFamily="2" charset="0"/>
              </a:rPr>
              <a:t> </a:t>
            </a:r>
            <a:br>
              <a:rPr lang="en-CA" altLang="zh-CN" sz="2800" b="1" dirty="0">
                <a:effectLst/>
                <a:latin typeface="Helvetica Neue" panose="02000503000000020004" pitchFamily="2" charset="0"/>
              </a:rPr>
            </a:br>
            <a:r>
              <a:rPr lang="en-CA" sz="2800" b="1" dirty="0">
                <a:effectLst/>
                <a:latin typeface="Helvetica Neue" panose="02000503000000020004" pitchFamily="2" charset="0"/>
              </a:rPr>
              <a:t>Canadian Environmental Protection Act (CEPA)</a:t>
            </a:r>
            <a:br>
              <a:rPr lang="en-CA" sz="2800" dirty="0">
                <a:effectLst/>
                <a:latin typeface="Helvetica Neue" panose="02000503000000020004" pitchFamily="2" charset="0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92D7-74A4-FB80-3723-5668186F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088" y="1729116"/>
            <a:ext cx="8995284" cy="4034116"/>
          </a:xfrm>
        </p:spPr>
        <p:txBody>
          <a:bodyPr anchor="ctr">
            <a:noAutofit/>
          </a:bodyPr>
          <a:lstStyle/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Developed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1999</a:t>
            </a:r>
          </a:p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CA" sz="2400" b="0" i="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ssessing</a:t>
            </a:r>
            <a:r>
              <a:rPr lang="en-CA" sz="24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mitigating risks associated with chemicals, polymers, and living organisms</a:t>
            </a:r>
          </a:p>
          <a:p>
            <a:r>
              <a:rPr lang="en-CA" sz="2400" b="0" i="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Tackl</a:t>
            </a:r>
            <a:r>
              <a:rPr lang="en-US" altLang="zh-CN" sz="24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</a:t>
            </a:r>
            <a:r>
              <a:rPr lang="zh-CN" altLang="en-US" sz="2400" b="0" i="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CA" sz="24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air and water pollution, hazardous waste management, regulation of air pollutants, and monitoring greenhouse gas emissions.</a:t>
            </a:r>
          </a:p>
          <a:p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en-CA" sz="2400" b="0" i="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entral</a:t>
            </a:r>
            <a:r>
              <a:rPr lang="en-CA" sz="24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role in the protection of Canada's ocean health and overall environmental well-being through its comprehensive regulations and proactive initiatives.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4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4D02A-E75B-A46D-88C4-A905C4DA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  <a:latin typeface="Helvetica Neue" panose="02000503000000020004" pitchFamily="2" charset="0"/>
              </a:rPr>
              <a:t>CEPA Amendment Pathway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B9D52-B19A-AB05-D33F-1878E0D27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 of the CEPA amendment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Bill S-5 amendments </a:t>
            </a:r>
            <a:r>
              <a:rPr lang="en-CA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their potential impact on the regulation of toxic substances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 1 focuses on substances of the highest risk, aiming for complete prohibition. It includes 19 substances, such as DDT.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 2 addresses substances of lower risk, with an emphasis on pollution prevention rather than eradication. It includes 132 substances, including asbestos, lead, petroleum, and single-use plastics.</a:t>
            </a:r>
            <a:endParaRPr lang="en-CA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en-CA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Clear Definition of Toxic Substance for a Provincial and Federal Ban</a:t>
            </a:r>
            <a:endParaRPr lang="en-US" b="1" i="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l">
              <a:buNone/>
            </a:pPr>
            <a:endParaRPr lang="en-CA" b="0" i="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3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3778-8B55-5668-DC6B-E1C064C5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60" y="8968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b="1" dirty="0">
                <a:effectLst/>
                <a:latin typeface="Helvetica Neue" panose="02000503000000020004" pitchFamily="2" charset="0"/>
              </a:rPr>
              <a:t>Ontario Case Study: Bill 228</a:t>
            </a:r>
            <a:br>
              <a:rPr lang="en-CA" dirty="0">
                <a:effectLst/>
                <a:latin typeface="Helvetica Neue" panose="02000503000000020004" pitchFamily="2" charset="0"/>
              </a:rPr>
            </a:br>
            <a:r>
              <a:rPr lang="en-CA" b="1" dirty="0">
                <a:effectLst/>
                <a:latin typeface="Helvetica Neue" panose="02000503000000020004" pitchFamily="2" charset="0"/>
              </a:rPr>
              <a:t>Keeping Polystyrene Out of Ontario's Lakes and Rivers Act, 2021</a:t>
            </a:r>
            <a:br>
              <a:rPr lang="en-CA" dirty="0">
                <a:effectLst/>
                <a:latin typeface="Helvetica Neue" panose="02000503000000020004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DDF53-2FA6-B2A2-2539-25FD0485D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44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>
                <a:effectLst/>
                <a:latin typeface="Helvetica Neue" panose="02000503000000020004" pitchFamily="2" charset="0"/>
              </a:rPr>
              <a:t>Mandating encapsulation of EPS in floating docks, platforms, and </a:t>
            </a:r>
            <a:r>
              <a:rPr lang="en-CA" dirty="0" err="1">
                <a:effectLst/>
                <a:latin typeface="Helvetica Neue" panose="02000503000000020004" pitchFamily="2" charset="0"/>
              </a:rPr>
              <a:t>buoys.Protecting</a:t>
            </a:r>
            <a:r>
              <a:rPr lang="en-CA" dirty="0">
                <a:effectLst/>
                <a:latin typeface="Helvetica Neue" panose="02000503000000020004" pitchFamily="2" charset="0"/>
              </a:rPr>
              <a:t> aquatic ecosystems and clean waters.</a:t>
            </a:r>
            <a:br>
              <a:rPr lang="en-CA" dirty="0">
                <a:effectLst/>
                <a:latin typeface="Helvetica Neue" panose="02000503000000020004" pitchFamily="2" charset="0"/>
              </a:rPr>
            </a:br>
            <a:r>
              <a:rPr lang="en-CA" dirty="0">
                <a:effectLst/>
                <a:latin typeface="Helvetica Neue" panose="02000503000000020004" pitchFamily="2" charset="0"/>
              </a:rPr>
              <a:t>Factors contributing to the bill's success.</a:t>
            </a:r>
          </a:p>
          <a:p>
            <a:pPr marL="0" indent="0">
              <a:buNone/>
            </a:pPr>
            <a:r>
              <a:rPr lang="zh-CN" altLang="en-US" dirty="0">
                <a:effectLst/>
                <a:latin typeface="Helvetica Neue" panose="02000503000000020004" pitchFamily="2" charset="0"/>
              </a:rPr>
              <a:t> </a:t>
            </a:r>
            <a:endParaRPr lang="en-CA" altLang="zh-CN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altLang="zh-CN" sz="2600" dirty="0">
                <a:latin typeface=""/>
              </a:rPr>
              <a:t>Factors</a:t>
            </a:r>
            <a:r>
              <a:rPr lang="zh-CN" altLang="en-US" sz="2600" dirty="0">
                <a:latin typeface=""/>
              </a:rPr>
              <a:t> </a:t>
            </a:r>
            <a:r>
              <a:rPr lang="en-US" altLang="zh-CN" sz="2600" dirty="0">
                <a:latin typeface=""/>
              </a:rPr>
              <a:t>contributing</a:t>
            </a:r>
            <a:r>
              <a:rPr lang="zh-CN" altLang="en-US" sz="2600" dirty="0">
                <a:latin typeface=""/>
              </a:rPr>
              <a:t> </a:t>
            </a:r>
            <a:r>
              <a:rPr lang="en-US" altLang="zh-CN" sz="2600" dirty="0">
                <a:latin typeface=""/>
              </a:rPr>
              <a:t>to</a:t>
            </a:r>
            <a:r>
              <a:rPr lang="zh-CN" altLang="en-US" sz="2600" dirty="0">
                <a:latin typeface=""/>
              </a:rPr>
              <a:t> </a:t>
            </a:r>
            <a:r>
              <a:rPr lang="en-US" altLang="zh-CN" sz="2600" dirty="0">
                <a:latin typeface=""/>
              </a:rPr>
              <a:t>Success</a:t>
            </a:r>
            <a:endParaRPr lang="en-CA" sz="2600" dirty="0">
              <a:latin typeface=""/>
            </a:endParaRPr>
          </a:p>
          <a:p>
            <a:pPr lvl="1"/>
            <a:r>
              <a:rPr lang="en-CA" sz="2200" dirty="0">
                <a:effectLst/>
                <a:latin typeface=""/>
              </a:rPr>
              <a:t>Support from environmental organizations.</a:t>
            </a:r>
          </a:p>
          <a:p>
            <a:pPr lvl="1"/>
            <a:r>
              <a:rPr lang="en-CA" sz="2200" dirty="0">
                <a:effectLst/>
                <a:latin typeface=""/>
              </a:rPr>
              <a:t>Online petitions and community endorsements.</a:t>
            </a:r>
          </a:p>
          <a:p>
            <a:pPr lvl="1"/>
            <a:r>
              <a:rPr lang="en-CA" sz="2200" dirty="0">
                <a:effectLst/>
                <a:latin typeface=""/>
              </a:rPr>
              <a:t>Economic analyses favoring encapsulated foam.</a:t>
            </a:r>
          </a:p>
          <a:p>
            <a:pPr lvl="1"/>
            <a:r>
              <a:rPr lang="en-CA" sz="2200" dirty="0">
                <a:effectLst/>
                <a:latin typeface=""/>
              </a:rPr>
              <a:t>Precedent cases from the US.</a:t>
            </a:r>
          </a:p>
          <a:p>
            <a:pPr lvl="1"/>
            <a:r>
              <a:rPr lang="en-CA" sz="2200" dirty="0">
                <a:effectLst/>
                <a:latin typeface=""/>
              </a:rPr>
              <a:t>Volunteer programs highlighting foam pollution</a:t>
            </a:r>
            <a:r>
              <a:rPr lang="en-CA" dirty="0">
                <a:effectLst/>
                <a:latin typeface="Helvetica Neue" panose="02000503000000020004" pitchFamily="2" charset="0"/>
              </a:rPr>
              <a:t>.</a:t>
            </a:r>
          </a:p>
          <a:p>
            <a:pPr marL="0" indent="0">
              <a:buNone/>
            </a:pPr>
            <a:br>
              <a:rPr lang="en-CA" dirty="0">
                <a:effectLst/>
                <a:latin typeface="Helvetica Neue" panose="02000503000000020004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97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4DD2-574B-699F-D836-D0419CB5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" y="89168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"/>
              </a:rPr>
              <a:t>Cases</a:t>
            </a:r>
            <a:r>
              <a:rPr lang="zh-CN" altLang="en-US" dirty="0">
                <a:latin typeface=""/>
              </a:rPr>
              <a:t> </a:t>
            </a:r>
            <a:r>
              <a:rPr lang="en-US" altLang="zh-CN" dirty="0">
                <a:latin typeface=""/>
              </a:rPr>
              <a:t>in</a:t>
            </a:r>
            <a:r>
              <a:rPr lang="zh-CN" altLang="en-US" dirty="0">
                <a:latin typeface=""/>
              </a:rPr>
              <a:t> </a:t>
            </a:r>
            <a:r>
              <a:rPr lang="en-US" altLang="zh-CN" dirty="0">
                <a:latin typeface=""/>
              </a:rPr>
              <a:t>the</a:t>
            </a:r>
            <a:r>
              <a:rPr lang="zh-CN" altLang="en-US" dirty="0">
                <a:latin typeface=""/>
              </a:rPr>
              <a:t> </a:t>
            </a:r>
            <a:r>
              <a:rPr lang="en-US" altLang="zh-CN" dirty="0">
                <a:latin typeface=""/>
              </a:rPr>
              <a:t>US</a:t>
            </a:r>
            <a:endParaRPr lang="en-US" dirty="0">
              <a:latin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A48F-2911-3CBC-E2D4-67500989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731"/>
            <a:ext cx="10913853" cy="476223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CA" sz="5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Oregon</a:t>
            </a:r>
            <a:endParaRPr lang="en-CA" sz="50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Oregon Foam Encapsulation Policy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Regulations to prevent EPS disintegration in water bodies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Approved encapsulation methods and exemptions</a:t>
            </a:r>
          </a:p>
          <a:p>
            <a:pPr marL="0" indent="0">
              <a:buNone/>
            </a:pPr>
            <a:endParaRPr lang="en-US" altLang="zh-CN" sz="5000" b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n-US" altLang="zh-CN" sz="5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</a:t>
            </a:r>
            <a:r>
              <a:rPr lang="en-CA" sz="5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.S. Army Corps of Engineers (USACE)</a:t>
            </a:r>
            <a:endParaRPr lang="en-CA" sz="50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Insights from the USACE's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Challenges in enforcing encapsulation policies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Importance of clear and precise policies</a:t>
            </a:r>
          </a:p>
          <a:p>
            <a:pPr marL="0" indent="0">
              <a:buNone/>
            </a:pPr>
            <a:endParaRPr lang="en-CA" sz="5000" b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n-CA" sz="5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Washington</a:t>
            </a:r>
            <a:endParaRPr lang="en-CA" sz="50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Washington Senate Bill 5546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Addressing environmental impact of EPS in docks and buoys.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5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Mandating encapsulation and removal of non-encapsulated foam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6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2493-858A-21E5-AF0F-A6FA1D8B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effectLst/>
                <a:latin typeface="Helvetica Neue" panose="02000503000000020004" pitchFamily="2" charset="0"/>
              </a:rPr>
              <a:t>Case Study in Taiwan</a:t>
            </a:r>
            <a:br>
              <a:rPr lang="en-CA" dirty="0">
                <a:effectLst/>
                <a:latin typeface="Helvetica Neue" panose="02000503000000020004" pitchFamily="2" charset="0"/>
              </a:rPr>
            </a:br>
            <a:r>
              <a:rPr lang="en-CA" b="1" dirty="0">
                <a:effectLst/>
                <a:latin typeface="Helvetica Neue" panose="02000503000000020004" pitchFamily="2" charset="0"/>
              </a:rPr>
              <a:t>Addressing Styrofoam Buoy Marine Debris</a:t>
            </a:r>
            <a:br>
              <a:rPr lang="en-CA" dirty="0">
                <a:effectLst/>
                <a:latin typeface="Helvetica Neue" panose="02000503000000020004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2D50D-1B9C-DBB7-B5CE-77B2825CB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5483" cy="4667250"/>
          </a:xfrm>
        </p:spPr>
        <p:txBody>
          <a:bodyPr>
            <a:normAutofit fontScale="70000" lnSpcReduction="20000"/>
          </a:bodyPr>
          <a:lstStyle/>
          <a:p>
            <a:r>
              <a:rPr lang="en-CA" dirty="0">
                <a:effectLst/>
                <a:latin typeface="Helvetica Neue" panose="02000503000000020004" pitchFamily="2" charset="0"/>
              </a:rPr>
              <a:t>Challenges in managing Styrofoam buoy marine debris.</a:t>
            </a:r>
            <a:br>
              <a:rPr lang="en-CA" dirty="0">
                <a:effectLst/>
                <a:latin typeface="Helvetica Neue" panose="02000503000000020004" pitchFamily="2" charset="0"/>
              </a:rPr>
            </a:br>
            <a:r>
              <a:rPr lang="en-CA" dirty="0">
                <a:effectLst/>
                <a:latin typeface="Helvetica Neue" panose="02000503000000020004" pitchFamily="2" charset="0"/>
              </a:rPr>
              <a:t>Measures implemented in Taiwan.</a:t>
            </a:r>
          </a:p>
          <a:p>
            <a:r>
              <a:rPr lang="en-CA" dirty="0">
                <a:effectLst/>
                <a:latin typeface="Helvetica Neue" panose="02000503000000020004" pitchFamily="2" charset="0"/>
              </a:rPr>
              <a:t>Positive outcomes and lessons learned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32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Raft Marking Enforcement:</a:t>
            </a:r>
            <a:r>
              <a:rPr lang="en-CA" sz="3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Illegal rafts without required marks faced penalties, reducing discrepancies over time: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3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Difference reduced from 1,200 in 2010 to 75 in 2015.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3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Highlighting the success of this strategy.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32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Recovery Rate Requirement:</a:t>
            </a:r>
            <a:r>
              <a:rPr lang="en-CA" sz="3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Mandated recovery of at least 80% of rafts over two years, leading to improvement: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3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Recovery rate increased from 80.9% in 2012 to 97.4% in 2016.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32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Incentive Program:</a:t>
            </a:r>
            <a:r>
              <a:rPr lang="en-CA" sz="3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Farmers were rewarded for buoy recovery, resulting in retrieval of about 20–33% of discarded buoys.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3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These measures demonstrated progress in managing Styrofoam buoy marine debris in Taiwan, offering insights for similar challenges worldwide.</a:t>
            </a:r>
          </a:p>
          <a:p>
            <a:pPr marL="457200" lvl="1" indent="0">
              <a:buNone/>
            </a:pPr>
            <a:br>
              <a:rPr lang="en-CA" dirty="0">
                <a:effectLst/>
                <a:latin typeface="Helvetica Neue" panose="02000503000000020004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3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beach shore">
            <a:extLst>
              <a:ext uri="{FF2B5EF4-FFF2-40B4-BE49-F238E27FC236}">
                <a16:creationId xmlns:a16="http://schemas.microsoft.com/office/drawing/2014/main" id="{AC79328C-18F7-D73F-D6CE-E48965FD6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3" r="13837" b="2"/>
          <a:stretch/>
        </p:blipFill>
        <p:spPr>
          <a:xfrm>
            <a:off x="20" y="1666568"/>
            <a:ext cx="6106195" cy="519143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C1466-130B-AFDE-CE53-173BA7D7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>
            <a:normAutofit/>
          </a:bodyPr>
          <a:lstStyle/>
          <a:p>
            <a:r>
              <a:rPr lang="en-US" altLang="zh-CN" sz="4000" b="1">
                <a:latin typeface=""/>
              </a:rPr>
              <a:t>Recommendations</a:t>
            </a:r>
            <a:endParaRPr lang="en-US" sz="4000" b="1">
              <a:latin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63137-0730-72E7-2BE6-22594105C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811" y="2249766"/>
            <a:ext cx="5388592" cy="4255468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CA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Research and Development</a:t>
            </a:r>
          </a:p>
          <a:p>
            <a:pPr marL="514350" indent="-514350">
              <a:buAutoNum type="arabicPeriod"/>
            </a:pP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Monitoring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Assessment</a:t>
            </a:r>
            <a:endParaRPr lang="en-CA" altLang="zh-CN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altLang="zh-CN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Continued</a:t>
            </a:r>
            <a:r>
              <a:rPr lang="zh-CN" altLang="en-US" sz="240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Beach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efforts</a:t>
            </a:r>
          </a:p>
          <a:p>
            <a:pPr marL="514350" indent="-514350">
              <a:buAutoNum type="arabicPeriod"/>
            </a:pP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Pathway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amend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CEPA</a:t>
            </a:r>
          </a:p>
          <a:p>
            <a:pPr marL="514350" indent="-514350">
              <a:buAutoNum type="arabicPeriod"/>
            </a:pP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Development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zh-CN" altLang="en-US" sz="2400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Eco-Labeling</a:t>
            </a:r>
            <a:endParaRPr lang="en-CA" altLang="zh-CN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altLang="zh-CN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Awareness</a:t>
            </a:r>
            <a:r>
              <a:rPr lang="zh-CN" altLang="en-US" sz="240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zh-CN" altLang="en-US" sz="240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zh-CN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Education</a:t>
            </a:r>
            <a:endParaRPr lang="en-CA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9328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875F0-73DF-7353-E729-A5E45376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72" y="2766218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"/>
              </a:rPr>
              <a:t>Final</a:t>
            </a:r>
            <a:r>
              <a:rPr lang="zh-CN" altLang="en-US" dirty="0">
                <a:latin typeface=""/>
              </a:rPr>
              <a:t> </a:t>
            </a:r>
            <a:r>
              <a:rPr lang="en-US" altLang="zh-CN" dirty="0">
                <a:latin typeface=""/>
              </a:rPr>
              <a:t>Remarks</a:t>
            </a:r>
            <a:endParaRPr lang="en-US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6670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A6A6D-FECE-6C09-C43D-E44FC7C4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03" y="563763"/>
            <a:ext cx="9895951" cy="1033669"/>
          </a:xfrm>
        </p:spPr>
        <p:txBody>
          <a:bodyPr>
            <a:norm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"/>
              </a:rPr>
              <a:t>Overview</a:t>
            </a:r>
            <a:endParaRPr lang="en-US" sz="4000" b="1">
              <a:solidFill>
                <a:srgbClr val="FFFFFF"/>
              </a:solidFill>
              <a:latin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C5DAE-EAAD-47B7-FB44-E132EC654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altLang="zh-CN" sz="2200" dirty="0">
                <a:latin typeface=""/>
              </a:rPr>
              <a:t>Market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Research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200" dirty="0">
                <a:latin typeface=""/>
              </a:rPr>
              <a:t>Effects,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Chemical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properties,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Potential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alternatives</a:t>
            </a:r>
          </a:p>
          <a:p>
            <a:r>
              <a:rPr lang="en-US" altLang="zh-CN" sz="2200" dirty="0">
                <a:latin typeface=""/>
              </a:rPr>
              <a:t>Regulatory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Review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200" dirty="0">
                <a:latin typeface=""/>
              </a:rPr>
              <a:t>Regulation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requirements</a:t>
            </a:r>
          </a:p>
          <a:p>
            <a:r>
              <a:rPr lang="en-US" altLang="zh-CN" sz="2200" dirty="0">
                <a:latin typeface=""/>
              </a:rPr>
              <a:t>Jurisdictional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Scan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200" dirty="0">
                <a:latin typeface=""/>
              </a:rPr>
              <a:t>Case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studies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in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Washington,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Ontario,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Taiwan</a:t>
            </a:r>
          </a:p>
          <a:p>
            <a:r>
              <a:rPr lang="en-US" altLang="zh-CN" sz="2200" dirty="0">
                <a:latin typeface=""/>
              </a:rPr>
              <a:t>Recommendations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for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Targeted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Campaign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725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7515F-B90F-9460-83E9-4A9E81F0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altLang="zh-CN" sz="4000" b="1" dirty="0">
                <a:latin typeface=""/>
              </a:rPr>
              <a:t>Applications</a:t>
            </a:r>
            <a:r>
              <a:rPr lang="zh-CN" altLang="en-US" sz="4000" b="1" dirty="0">
                <a:latin typeface=""/>
              </a:rPr>
              <a:t> </a:t>
            </a:r>
            <a:r>
              <a:rPr lang="en-US" altLang="zh-CN" sz="4000" b="1" dirty="0">
                <a:latin typeface=""/>
              </a:rPr>
              <a:t>of</a:t>
            </a:r>
            <a:r>
              <a:rPr lang="zh-CN" altLang="en-US" sz="4000" b="1" dirty="0">
                <a:latin typeface=""/>
              </a:rPr>
              <a:t> </a:t>
            </a:r>
            <a:r>
              <a:rPr lang="en-US" altLang="zh-CN" sz="4000" b="1" dirty="0">
                <a:latin typeface=""/>
              </a:rPr>
              <a:t>EPS/XPS</a:t>
            </a:r>
            <a:endParaRPr lang="en-US" sz="4000" b="1" dirty="0">
              <a:latin typeface="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202973-CCE2-0515-7A1C-E82F15B5D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"/>
          <a:stretch/>
        </p:blipFill>
        <p:spPr bwMode="auto">
          <a:xfrm>
            <a:off x="1" y="0"/>
            <a:ext cx="4196502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DCDDD-A642-AD9B-541D-1B0BE5EE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5" y="2781305"/>
            <a:ext cx="6798539" cy="3705217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"/>
              </a:rPr>
              <a:t>Expanded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Polystyrene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&amp;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Extruded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Polystyrene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are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foamed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plastic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mostly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made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up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of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air(95%)</a:t>
            </a:r>
          </a:p>
          <a:p>
            <a:r>
              <a:rPr lang="en-US" altLang="zh-CN" sz="2000" dirty="0">
                <a:latin typeface=""/>
              </a:rPr>
              <a:t>EPS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and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XPS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are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widely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employed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in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various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industries</a:t>
            </a:r>
          </a:p>
          <a:p>
            <a:r>
              <a:rPr lang="en-US" altLang="zh-CN" sz="2000" dirty="0">
                <a:latin typeface=""/>
              </a:rPr>
              <a:t>Lightweight,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buoyant,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durable</a:t>
            </a:r>
          </a:p>
          <a:p>
            <a:r>
              <a:rPr lang="en-US" altLang="zh-CN" sz="2000" dirty="0">
                <a:latin typeface=""/>
              </a:rPr>
              <a:t>Commonly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favorable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in</a:t>
            </a:r>
            <a:r>
              <a:rPr lang="zh-CN" altLang="en-US" sz="2000" dirty="0">
                <a:latin typeface=""/>
              </a:rPr>
              <a:t> </a:t>
            </a:r>
            <a:r>
              <a:rPr lang="en-CA" sz="2000" b="0" i="0" dirty="0">
                <a:effectLst/>
                <a:latin typeface=""/>
              </a:rPr>
              <a:t>packaging, construction, and marine applications</a:t>
            </a:r>
          </a:p>
          <a:p>
            <a:r>
              <a:rPr lang="en-US" altLang="zh-CN" sz="2000" dirty="0">
                <a:latin typeface=""/>
              </a:rPr>
              <a:t>EPS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is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more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favorable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in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marine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application:</a:t>
            </a:r>
            <a:r>
              <a:rPr lang="zh-CN" altLang="en-US" sz="2000" dirty="0">
                <a:latin typeface=""/>
              </a:rPr>
              <a:t> </a:t>
            </a:r>
            <a:r>
              <a:rPr lang="en-CA" sz="2000" b="0" i="0" dirty="0">
                <a:effectLst/>
                <a:latin typeface=""/>
              </a:rPr>
              <a:t>docks, buoys, floats, and fishing gear</a:t>
            </a:r>
            <a:endParaRPr lang="en-US" sz="20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8248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A8DA8-F418-4750-3AB1-41A243F1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>
            <a:normAutofit/>
          </a:bodyPr>
          <a:lstStyle/>
          <a:p>
            <a:pPr algn="ctr"/>
            <a:r>
              <a:rPr lang="en-CA" sz="4000" b="1" i="0" dirty="0">
                <a:effectLst/>
                <a:latin typeface=""/>
              </a:rPr>
              <a:t>Understanding the Impact of EPS and XPS on Marine</a:t>
            </a:r>
            <a:r>
              <a:rPr lang="zh-CN" altLang="en-US" sz="4000" b="1" i="0" dirty="0">
                <a:effectLst/>
                <a:latin typeface=""/>
              </a:rPr>
              <a:t> </a:t>
            </a:r>
            <a:r>
              <a:rPr lang="en-US" altLang="zh-CN" sz="4000" b="1" i="0" dirty="0">
                <a:effectLst/>
                <a:latin typeface=""/>
              </a:rPr>
              <a:t>Ecosystem</a:t>
            </a:r>
            <a:endParaRPr lang="en-US" sz="4000" b="1" dirty="0">
              <a:latin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3C2DF-D9E6-108B-C4AE-6A6FF9666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852"/>
            <a:ext cx="4352928" cy="4272681"/>
          </a:xfrm>
        </p:spPr>
        <p:txBody>
          <a:bodyPr>
            <a:normAutofit/>
          </a:bodyPr>
          <a:lstStyle/>
          <a:p>
            <a:r>
              <a:rPr lang="en-US" altLang="zh-CN" sz="2200" dirty="0">
                <a:latin typeface=""/>
              </a:rPr>
              <a:t>L</a:t>
            </a:r>
            <a:r>
              <a:rPr lang="en-CA" sz="2200" b="0" i="0" u="none" strike="noStrike" dirty="0" err="1">
                <a:effectLst/>
                <a:latin typeface=""/>
              </a:rPr>
              <a:t>ifecycle</a:t>
            </a:r>
            <a:r>
              <a:rPr lang="en-CA" sz="2200" b="0" i="0" u="none" strike="noStrike" dirty="0">
                <a:effectLst/>
                <a:latin typeface=""/>
              </a:rPr>
              <a:t> of plastic is a major source of greenhouse gas emissions </a:t>
            </a:r>
            <a:endParaRPr lang="en-US" altLang="zh-CN" sz="2200" dirty="0">
              <a:latin typeface="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"/>
              </a:rPr>
              <a:t>N</a:t>
            </a:r>
            <a:r>
              <a:rPr lang="en-CA" sz="2200" b="0" i="0" dirty="0">
                <a:effectLst/>
                <a:latin typeface=""/>
              </a:rPr>
              <a:t>on-biodegradable and can persist in marine environments for hundreds of years.</a:t>
            </a:r>
          </a:p>
          <a:p>
            <a:r>
              <a:rPr lang="en-US" altLang="zh-CN" sz="2200" dirty="0">
                <a:latin typeface=""/>
              </a:rPr>
              <a:t>Continues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to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break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down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to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microbeads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that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are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impossible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to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clean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up</a:t>
            </a:r>
          </a:p>
          <a:p>
            <a:endParaRPr lang="en-US" sz="1700" dirty="0"/>
          </a:p>
        </p:txBody>
      </p:sp>
      <p:pic>
        <p:nvPicPr>
          <p:cNvPr id="5" name="Picture 4" descr="Sea turtle and surfer">
            <a:extLst>
              <a:ext uri="{FF2B5EF4-FFF2-40B4-BE49-F238E27FC236}">
                <a16:creationId xmlns:a16="http://schemas.microsoft.com/office/drawing/2014/main" id="{50780704-292A-888C-E841-D4D77488E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" r="1456" b="3"/>
          <a:stretch/>
        </p:blipFill>
        <p:spPr>
          <a:xfrm>
            <a:off x="5191128" y="1847129"/>
            <a:ext cx="6162670" cy="42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3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2AABA-628D-114D-6A92-78400691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CA" sz="4000" b="1" dirty="0">
                <a:effectLst/>
                <a:latin typeface=""/>
              </a:rPr>
              <a:t>The EPS and XPS Problem</a:t>
            </a:r>
            <a:endParaRPr lang="en-CA" sz="4000" dirty="0">
              <a:effectLst/>
              <a:latin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6CF27-ECE3-C9C0-00A9-024ACF155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en-CA" sz="2200" b="0" i="0" dirty="0">
                <a:effectLst/>
                <a:latin typeface=""/>
              </a:rPr>
              <a:t>5 to 13 million metric tons of plastic being released into the ocean from coastal cities each year</a:t>
            </a:r>
            <a:endParaRPr lang="en-US" altLang="zh-CN" sz="2200" dirty="0">
              <a:latin typeface=""/>
            </a:endParaRPr>
          </a:p>
          <a:p>
            <a:r>
              <a:rPr lang="en-US" altLang="zh-CN" sz="2200" dirty="0">
                <a:latin typeface=""/>
              </a:rPr>
              <a:t>2000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$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to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clean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up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each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KM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of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coastline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in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BC</a:t>
            </a:r>
          </a:p>
          <a:p>
            <a:r>
              <a:rPr lang="en-US" altLang="zh-CN" sz="2200" dirty="0">
                <a:latin typeface=""/>
              </a:rPr>
              <a:t>Low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Recycling</a:t>
            </a:r>
            <a:r>
              <a:rPr lang="zh-CN" altLang="en-US" sz="2200" dirty="0">
                <a:latin typeface=""/>
              </a:rPr>
              <a:t> </a:t>
            </a:r>
            <a:r>
              <a:rPr lang="en-US" altLang="zh-CN" sz="2200" dirty="0">
                <a:latin typeface=""/>
              </a:rPr>
              <a:t>Rate(~9%)</a:t>
            </a:r>
          </a:p>
        </p:txBody>
      </p:sp>
      <p:pic>
        <p:nvPicPr>
          <p:cNvPr id="14" name="Picture 4" descr="Aerial view of beach coastline">
            <a:extLst>
              <a:ext uri="{FF2B5EF4-FFF2-40B4-BE49-F238E27FC236}">
                <a16:creationId xmlns:a16="http://schemas.microsoft.com/office/drawing/2014/main" id="{A9349609-58D5-FBCD-BDC3-3C4AF757B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1" r="2" b="5517"/>
          <a:stretch/>
        </p:blipFill>
        <p:spPr>
          <a:xfrm>
            <a:off x="5048483" y="1671568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1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196EA-42E9-3EEB-12DC-8B379D1C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 fontScale="90000"/>
          </a:bodyPr>
          <a:lstStyle/>
          <a:p>
            <a:r>
              <a:rPr lang="en-US" altLang="zh-CN" sz="4000" b="1" dirty="0">
                <a:latin typeface=""/>
              </a:rPr>
              <a:t>Chemical</a:t>
            </a:r>
            <a:r>
              <a:rPr lang="zh-CN" altLang="en-US" sz="4000" b="1" dirty="0">
                <a:latin typeface=""/>
              </a:rPr>
              <a:t> </a:t>
            </a:r>
            <a:r>
              <a:rPr lang="en-US" altLang="zh-CN" sz="4000" b="1" dirty="0">
                <a:latin typeface=""/>
              </a:rPr>
              <a:t>Contaminants</a:t>
            </a:r>
            <a:r>
              <a:rPr lang="zh-CN" altLang="en-US" sz="4000" b="1" dirty="0">
                <a:latin typeface=""/>
              </a:rPr>
              <a:t> </a:t>
            </a:r>
            <a:r>
              <a:rPr lang="en-US" altLang="zh-CN" sz="4000" b="1" dirty="0">
                <a:latin typeface=""/>
              </a:rPr>
              <a:t>and</a:t>
            </a:r>
            <a:r>
              <a:rPr lang="zh-CN" altLang="en-US" sz="4000" b="1" dirty="0">
                <a:latin typeface=""/>
              </a:rPr>
              <a:t> </a:t>
            </a:r>
            <a:r>
              <a:rPr lang="en-US" altLang="zh-CN" sz="4000" b="1" dirty="0">
                <a:latin typeface=""/>
              </a:rPr>
              <a:t>Toxins</a:t>
            </a:r>
            <a:endParaRPr lang="en-US" sz="4000" b="1" dirty="0">
              <a:latin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4BC52-B3D5-CBF0-870B-DA6D81803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4912"/>
            <a:ext cx="5052402" cy="4031437"/>
          </a:xfrm>
        </p:spPr>
        <p:txBody>
          <a:bodyPr anchor="ctr">
            <a:normAutofit/>
          </a:bodyPr>
          <a:lstStyle/>
          <a:p>
            <a:r>
              <a:rPr lang="en-CA" sz="2400" b="0" i="0" dirty="0">
                <a:effectLst/>
                <a:latin typeface=""/>
              </a:rPr>
              <a:t>Hexabromocyclododecane</a:t>
            </a:r>
            <a:r>
              <a:rPr lang="en-US" altLang="zh-CN" sz="2400" b="0" i="0" dirty="0">
                <a:effectLst/>
                <a:latin typeface=""/>
              </a:rPr>
              <a:t>-</a:t>
            </a:r>
            <a:r>
              <a:rPr lang="zh-CN" altLang="en-US" sz="2400" b="0" i="0" dirty="0">
                <a:effectLst/>
                <a:latin typeface=""/>
              </a:rPr>
              <a:t> </a:t>
            </a:r>
            <a:r>
              <a:rPr lang="en-US" altLang="zh-CN" sz="2400" b="0" i="0" dirty="0">
                <a:effectLst/>
                <a:latin typeface=""/>
              </a:rPr>
              <a:t>HBCD</a:t>
            </a:r>
          </a:p>
          <a:p>
            <a:r>
              <a:rPr lang="en-US" altLang="zh-CN" sz="2000" dirty="0">
                <a:latin typeface=""/>
              </a:rPr>
              <a:t>Typical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concentration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from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0.7-2.5%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by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raw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EPS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weight,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XPS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have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higher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concentrations</a:t>
            </a:r>
          </a:p>
          <a:p>
            <a:r>
              <a:rPr lang="en-US" altLang="zh-CN" sz="2000" dirty="0">
                <a:latin typeface=""/>
              </a:rPr>
              <a:t>Forecasted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increase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of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HBCD</a:t>
            </a:r>
          </a:p>
          <a:p>
            <a:r>
              <a:rPr lang="en-US" altLang="zh-CN" sz="2000" dirty="0">
                <a:latin typeface=""/>
              </a:rPr>
              <a:t>Have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negative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impacts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on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the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environment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and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human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health</a:t>
            </a:r>
          </a:p>
          <a:p>
            <a:r>
              <a:rPr lang="en-US" altLang="zh-CN" sz="2000" dirty="0">
                <a:latin typeface=""/>
              </a:rPr>
              <a:t>Threatens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the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well-being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of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marine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mammals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and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sea</a:t>
            </a:r>
            <a:r>
              <a:rPr lang="zh-CN" altLang="en-US" sz="2000" dirty="0">
                <a:latin typeface=""/>
              </a:rPr>
              <a:t> </a:t>
            </a:r>
            <a:r>
              <a:rPr lang="en-US" altLang="zh-CN" sz="2000" dirty="0">
                <a:latin typeface=""/>
              </a:rPr>
              <a:t>birds</a:t>
            </a:r>
          </a:p>
        </p:txBody>
      </p:sp>
      <p:pic>
        <p:nvPicPr>
          <p:cNvPr id="4" name="Picture 3" descr="Chemical formulae are written on paper">
            <a:extLst>
              <a:ext uri="{FF2B5EF4-FFF2-40B4-BE49-F238E27FC236}">
                <a16:creationId xmlns:a16="http://schemas.microsoft.com/office/drawing/2014/main" id="{6064560E-1050-9686-6D3E-38973DA70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5" r="25200"/>
          <a:stretch/>
        </p:blipFill>
        <p:spPr>
          <a:xfrm>
            <a:off x="6040294" y="99570"/>
            <a:ext cx="5925613" cy="66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7B083-2096-81E4-7522-BB3DA0D7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08" y="-351061"/>
            <a:ext cx="10041145" cy="1655482"/>
          </a:xfrm>
        </p:spPr>
        <p:txBody>
          <a:bodyPr anchor="b">
            <a:normAutofit/>
          </a:bodyPr>
          <a:lstStyle/>
          <a:p>
            <a:pPr algn="r"/>
            <a:r>
              <a:rPr lang="en-US" altLang="zh-CN" sz="3700" b="1" dirty="0">
                <a:latin typeface=""/>
              </a:rPr>
              <a:t>Chemical</a:t>
            </a:r>
            <a:r>
              <a:rPr lang="zh-CN" altLang="en-US" sz="3700" b="1" dirty="0">
                <a:latin typeface=""/>
              </a:rPr>
              <a:t> </a:t>
            </a:r>
            <a:r>
              <a:rPr lang="en-US" altLang="zh-CN" sz="3700" b="1" dirty="0">
                <a:latin typeface=""/>
              </a:rPr>
              <a:t>Contaminants</a:t>
            </a:r>
            <a:r>
              <a:rPr lang="zh-CN" altLang="en-US" sz="3700" b="1" dirty="0">
                <a:latin typeface=""/>
              </a:rPr>
              <a:t> </a:t>
            </a:r>
            <a:r>
              <a:rPr lang="en-US" altLang="zh-CN" sz="3700" b="1" dirty="0">
                <a:latin typeface=""/>
              </a:rPr>
              <a:t>and</a:t>
            </a:r>
            <a:r>
              <a:rPr lang="zh-CN" altLang="en-US" sz="3700" b="1" dirty="0">
                <a:latin typeface=""/>
              </a:rPr>
              <a:t> </a:t>
            </a:r>
            <a:r>
              <a:rPr lang="en-US" altLang="zh-CN" sz="3700" b="1" dirty="0">
                <a:latin typeface=""/>
              </a:rPr>
              <a:t>Toxins(Cont’d)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75A65-BED2-4714-0F73-2BAACC1DA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21" y="1655482"/>
            <a:ext cx="6142006" cy="3838086"/>
          </a:xfrm>
        </p:spPr>
        <p:txBody>
          <a:bodyPr anchor="t">
            <a:noAutofit/>
          </a:bodyPr>
          <a:lstStyle/>
          <a:p>
            <a:r>
              <a:rPr lang="en-CA" sz="2300" b="1" i="0" dirty="0">
                <a:effectLst/>
                <a:latin typeface=""/>
              </a:rPr>
              <a:t>Benzene:</a:t>
            </a:r>
            <a:r>
              <a:rPr lang="zh-CN" altLang="en-US" sz="2300" b="1" i="0" dirty="0">
                <a:effectLst/>
                <a:latin typeface=""/>
              </a:rPr>
              <a:t> </a:t>
            </a:r>
            <a:r>
              <a:rPr lang="en-CA" sz="2300" b="0" i="0" dirty="0">
                <a:effectLst/>
                <a:latin typeface=""/>
              </a:rPr>
              <a:t>health risks associated with long-term exposure, including skin scaling, leukemia, plastic anemia, and even the potential for fatalities.</a:t>
            </a:r>
            <a:r>
              <a:rPr lang="zh-CN" altLang="en-US" sz="2300" b="0" i="0" dirty="0">
                <a:effectLst/>
                <a:latin typeface=""/>
              </a:rPr>
              <a:t> </a:t>
            </a:r>
            <a:r>
              <a:rPr lang="en-US" altLang="zh-CN" sz="2300" b="0" i="0" dirty="0">
                <a:effectLst/>
                <a:latin typeface=""/>
              </a:rPr>
              <a:t>Toxic</a:t>
            </a:r>
            <a:r>
              <a:rPr lang="zh-CN" altLang="en-US" sz="2300" b="0" i="0" dirty="0">
                <a:effectLst/>
                <a:latin typeface=""/>
              </a:rPr>
              <a:t> </a:t>
            </a:r>
            <a:r>
              <a:rPr lang="en-US" altLang="zh-CN" sz="2300" b="0" i="0" dirty="0">
                <a:effectLst/>
                <a:latin typeface=""/>
              </a:rPr>
              <a:t>level:</a:t>
            </a:r>
            <a:r>
              <a:rPr lang="zh-CN" altLang="en-US" sz="2300" b="0" i="0" dirty="0">
                <a:effectLst/>
                <a:latin typeface=""/>
              </a:rPr>
              <a:t> </a:t>
            </a:r>
            <a:r>
              <a:rPr lang="en-US" altLang="zh-CN" sz="2300" dirty="0">
                <a:latin typeface=""/>
              </a:rPr>
              <a:t>5.3</a:t>
            </a:r>
            <a:r>
              <a:rPr lang="zh-CN" altLang="en-US" sz="2300" dirty="0">
                <a:latin typeface=""/>
              </a:rPr>
              <a:t> </a:t>
            </a:r>
            <a:r>
              <a:rPr lang="en-US" altLang="zh-CN" sz="2300" dirty="0">
                <a:latin typeface=""/>
              </a:rPr>
              <a:t>ug/L</a:t>
            </a:r>
            <a:endParaRPr lang="en-CA" sz="2300" i="0" dirty="0">
              <a:effectLst/>
              <a:latin typeface=""/>
            </a:endParaRPr>
          </a:p>
          <a:p>
            <a:r>
              <a:rPr lang="en-CA" sz="2300" b="1" i="0" dirty="0">
                <a:effectLst/>
                <a:latin typeface=""/>
              </a:rPr>
              <a:t>Styrene:</a:t>
            </a:r>
            <a:r>
              <a:rPr lang="zh-CN" altLang="en-US" sz="2300" b="1" dirty="0">
                <a:latin typeface=""/>
              </a:rPr>
              <a:t> </a:t>
            </a:r>
            <a:r>
              <a:rPr lang="en-CA" sz="2300" b="0" i="0" dirty="0">
                <a:effectLst/>
                <a:latin typeface=""/>
              </a:rPr>
              <a:t>health risks linked to prolonged exposure to styrene, such as balance issues, learning impairments, fetal damage, reduced female fertility, and the development of lung cancer.</a:t>
            </a:r>
            <a:endParaRPr lang="en-CA" sz="2300" b="0" dirty="0">
              <a:latin typeface=""/>
            </a:endParaRPr>
          </a:p>
          <a:p>
            <a:r>
              <a:rPr lang="en-US" altLang="zh-CN" sz="2300" b="1" dirty="0">
                <a:latin typeface=""/>
              </a:rPr>
              <a:t>Ethylene:</a:t>
            </a:r>
            <a:r>
              <a:rPr lang="zh-CN" altLang="en-US" sz="2300" b="1" dirty="0">
                <a:latin typeface=""/>
              </a:rPr>
              <a:t> </a:t>
            </a:r>
            <a:r>
              <a:rPr lang="en-US" altLang="zh-CN" sz="2300" dirty="0">
                <a:latin typeface=""/>
              </a:rPr>
              <a:t>is</a:t>
            </a:r>
            <a:r>
              <a:rPr lang="zh-CN" altLang="en-US" sz="2300" b="1" dirty="0">
                <a:latin typeface=""/>
              </a:rPr>
              <a:t> </a:t>
            </a:r>
            <a:r>
              <a:rPr lang="en-CA" sz="2300" dirty="0">
                <a:latin typeface=""/>
              </a:rPr>
              <a:t>flammable in large quantities</a:t>
            </a:r>
            <a:endParaRPr lang="en-US" sz="2300" b="1" dirty="0">
              <a:latin typeface=""/>
            </a:endParaRPr>
          </a:p>
        </p:txBody>
      </p:sp>
      <p:pic>
        <p:nvPicPr>
          <p:cNvPr id="7" name="Graphic 6" descr="Kidney">
            <a:extLst>
              <a:ext uri="{FF2B5EF4-FFF2-40B4-BE49-F238E27FC236}">
                <a16:creationId xmlns:a16="http://schemas.microsoft.com/office/drawing/2014/main" id="{B032DBA2-55D0-A425-4F84-E03E99DE4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8054" y="950181"/>
            <a:ext cx="4957638" cy="49576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6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FF6ED-0395-B87A-787E-5DFDB9A6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CA" sz="5600" b="1">
                <a:effectLst/>
                <a:latin typeface="Helvetica Neue" panose="02000503000000020004" pitchFamily="2" charset="0"/>
              </a:rPr>
              <a:t>Alternative Materials</a:t>
            </a:r>
            <a:br>
              <a:rPr lang="en-CA" sz="5600">
                <a:effectLst/>
                <a:latin typeface="Helvetica Neue" panose="02000503000000020004" pitchFamily="2" charset="0"/>
              </a:rPr>
            </a:br>
            <a:br>
              <a:rPr lang="en-CA" sz="5600">
                <a:effectLst/>
                <a:latin typeface="Helvetica Neue" panose="02000503000000020004" pitchFamily="2" charset="0"/>
              </a:rPr>
            </a:br>
            <a:endParaRPr lang="en-US" sz="56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137885-AC77-B74D-0134-20FDEE3ED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245485"/>
              </p:ext>
            </p:extLst>
          </p:nvPr>
        </p:nvGraphicFramePr>
        <p:xfrm>
          <a:off x="5108535" y="1070800"/>
          <a:ext cx="6604061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736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9B4C-43C6-64CB-170E-AB955A46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"/>
              </a:rPr>
              <a:t>Alternatives-EPS</a:t>
            </a:r>
            <a:r>
              <a:rPr lang="zh-CN" altLang="en-US" b="1" dirty="0">
                <a:latin typeface=""/>
              </a:rPr>
              <a:t> </a:t>
            </a:r>
            <a:r>
              <a:rPr lang="en-US" altLang="zh-CN" b="1" dirty="0">
                <a:latin typeface=""/>
              </a:rPr>
              <a:t>Recycling</a:t>
            </a:r>
            <a:r>
              <a:rPr lang="zh-CN" altLang="en-US" b="1" dirty="0">
                <a:latin typeface=""/>
              </a:rPr>
              <a:t> </a:t>
            </a:r>
            <a:r>
              <a:rPr lang="en-US" altLang="zh-CN" b="1" dirty="0">
                <a:latin typeface=""/>
              </a:rPr>
              <a:t>Program</a:t>
            </a:r>
            <a:endParaRPr lang="en-US" b="1" dirty="0">
              <a:latin typeface="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B5EAB1F-5EC8-2545-B789-0033CB6C99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581150"/>
            <a:ext cx="84201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B255E3-AABC-6CF4-4A3B-F88AFF2C9594}"/>
              </a:ext>
            </a:extLst>
          </p:cNvPr>
          <p:cNvSpPr txBox="1"/>
          <p:nvPr/>
        </p:nvSpPr>
        <p:spPr>
          <a:xfrm>
            <a:off x="1019893" y="5276850"/>
            <a:ext cx="101522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From 2011 through 2017 reference data from the Canadian Plastics Industry Association’s (CPIA) annual Post-Consumer Plastics Recycling in Canada Report. The 2018 &amp; 2019 Canadian EPS Recycling Reports were conducted by the EPS Industry Alliance (EPS-IA) &amp; reflect both post-use and post-industrial expanded polystyrene recycling(Source: Polyform, 2020).</a:t>
            </a:r>
            <a:endParaRPr lang="en-CA" b="0" dirty="0">
              <a:effectLst/>
            </a:endParaRPr>
          </a:p>
          <a:p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5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3946</TotalTime>
  <Words>935</Words>
  <Application>Microsoft Macintosh PowerPoint</Application>
  <PresentationFormat>Widescreen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Helvetica Neue</vt:lpstr>
      <vt:lpstr>Roboto</vt:lpstr>
      <vt:lpstr>Office Theme</vt:lpstr>
      <vt:lpstr>EPS and XPS Infrastructure Ban</vt:lpstr>
      <vt:lpstr>Overview</vt:lpstr>
      <vt:lpstr>Applications of EPS/XPS</vt:lpstr>
      <vt:lpstr>Understanding the Impact of EPS and XPS on Marine Ecosystem</vt:lpstr>
      <vt:lpstr>The EPS and XPS Problem</vt:lpstr>
      <vt:lpstr>Chemical Contaminants and Toxins</vt:lpstr>
      <vt:lpstr>Chemical Contaminants and Toxins(Cont’d)</vt:lpstr>
      <vt:lpstr>Alternative Materials  </vt:lpstr>
      <vt:lpstr>Alternatives-EPS Recycling Program</vt:lpstr>
      <vt:lpstr>Relevant Regulations on EPS/XPS</vt:lpstr>
      <vt:lpstr> Environmental Regulations:  Canadian Environmental Protection Act (CEPA) </vt:lpstr>
      <vt:lpstr>CEPA Amendment Pathway</vt:lpstr>
      <vt:lpstr>Ontario Case Study: Bill 228 Keeping Polystyrene Out of Ontario's Lakes and Rivers Act, 2021 </vt:lpstr>
      <vt:lpstr>Cases in the US</vt:lpstr>
      <vt:lpstr>Case Study in Taiwan Addressing Styrofoam Buoy Marine Debris </vt:lpstr>
      <vt:lpstr>Recommendations</vt:lpstr>
      <vt:lpstr>Final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 and XPS Infrastructure Ban</dc:title>
  <dc:creator>zoelee66@student.ubc.ca</dc:creator>
  <cp:lastModifiedBy>zoelee66@student.ubc.ca</cp:lastModifiedBy>
  <cp:revision>1</cp:revision>
  <dcterms:created xsi:type="dcterms:W3CDTF">2023-08-21T02:07:16Z</dcterms:created>
  <dcterms:modified xsi:type="dcterms:W3CDTF">2023-08-23T19:54:04Z</dcterms:modified>
</cp:coreProperties>
</file>